
<file path=[Content_Types].xml><?xml version="1.0" encoding="utf-8"?>
<Types xmlns="http://schemas.openxmlformats.org/package/2006/content-types">
  <Default Extension="1" ContentType="image/jpeg"/>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2" r:id="rId5"/>
  </p:sldMasterIdLst>
  <p:notesMasterIdLst>
    <p:notesMasterId r:id="rId44"/>
  </p:notesMasterIdLst>
  <p:handoutMasterIdLst>
    <p:handoutMasterId r:id="rId45"/>
  </p:handoutMasterIdLst>
  <p:sldIdLst>
    <p:sldId id="526" r:id="rId6"/>
    <p:sldId id="518" r:id="rId7"/>
    <p:sldId id="604" r:id="rId8"/>
    <p:sldId id="590" r:id="rId9"/>
    <p:sldId id="570" r:id="rId10"/>
    <p:sldId id="576" r:id="rId11"/>
    <p:sldId id="573" r:id="rId12"/>
    <p:sldId id="527" r:id="rId13"/>
    <p:sldId id="528" r:id="rId14"/>
    <p:sldId id="605" r:id="rId15"/>
    <p:sldId id="572" r:id="rId16"/>
    <p:sldId id="535" r:id="rId17"/>
    <p:sldId id="533" r:id="rId18"/>
    <p:sldId id="578" r:id="rId19"/>
    <p:sldId id="580" r:id="rId20"/>
    <p:sldId id="583" r:id="rId21"/>
    <p:sldId id="584" r:id="rId22"/>
    <p:sldId id="582" r:id="rId23"/>
    <p:sldId id="602" r:id="rId24"/>
    <p:sldId id="585" r:id="rId25"/>
    <p:sldId id="606" r:id="rId26"/>
    <p:sldId id="586" r:id="rId27"/>
    <p:sldId id="603" r:id="rId28"/>
    <p:sldId id="587" r:id="rId29"/>
    <p:sldId id="588" r:id="rId30"/>
    <p:sldId id="592" r:id="rId31"/>
    <p:sldId id="593" r:id="rId32"/>
    <p:sldId id="599" r:id="rId33"/>
    <p:sldId id="594" r:id="rId34"/>
    <p:sldId id="595" r:id="rId35"/>
    <p:sldId id="596" r:id="rId36"/>
    <p:sldId id="597" r:id="rId37"/>
    <p:sldId id="589" r:id="rId38"/>
    <p:sldId id="600" r:id="rId39"/>
    <p:sldId id="601" r:id="rId40"/>
    <p:sldId id="559" r:id="rId41"/>
    <p:sldId id="569" r:id="rId42"/>
    <p:sldId id="531" r:id="rId43"/>
  </p:sldIdLst>
  <p:sldSz cx="12192000" cy="6858000"/>
  <p:notesSz cx="9223375" cy="7010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49187C-C9D5-42AA-9226-78CEC4DD67C3}">
          <p14:sldIdLst>
            <p14:sldId id="526"/>
            <p14:sldId id="518"/>
            <p14:sldId id="604"/>
            <p14:sldId id="590"/>
            <p14:sldId id="570"/>
            <p14:sldId id="576"/>
            <p14:sldId id="573"/>
            <p14:sldId id="527"/>
            <p14:sldId id="528"/>
            <p14:sldId id="605"/>
            <p14:sldId id="572"/>
            <p14:sldId id="535"/>
            <p14:sldId id="533"/>
            <p14:sldId id="578"/>
            <p14:sldId id="580"/>
            <p14:sldId id="583"/>
            <p14:sldId id="584"/>
            <p14:sldId id="582"/>
            <p14:sldId id="602"/>
            <p14:sldId id="585"/>
            <p14:sldId id="606"/>
            <p14:sldId id="586"/>
            <p14:sldId id="603"/>
            <p14:sldId id="587"/>
            <p14:sldId id="588"/>
            <p14:sldId id="592"/>
            <p14:sldId id="593"/>
            <p14:sldId id="599"/>
            <p14:sldId id="594"/>
            <p14:sldId id="595"/>
            <p14:sldId id="596"/>
            <p14:sldId id="597"/>
            <p14:sldId id="589"/>
            <p14:sldId id="600"/>
            <p14:sldId id="601"/>
            <p14:sldId id="559"/>
            <p14:sldId id="569"/>
            <p14:sldId id="53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007DBC"/>
    <a:srgbClr val="BFBFBF"/>
    <a:srgbClr val="FFFFCC"/>
    <a:srgbClr val="2E6CA4"/>
    <a:srgbClr val="007DBD"/>
    <a:srgbClr val="4D4E50"/>
    <a:srgbClr val="32A0C4"/>
    <a:srgbClr val="51C3CA"/>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60791" autoAdjust="0"/>
  </p:normalViewPr>
  <p:slideViewPr>
    <p:cSldViewPr snapToGrid="0">
      <p:cViewPr varScale="1">
        <p:scale>
          <a:sx n="68" d="100"/>
          <a:sy n="68" d="100"/>
        </p:scale>
        <p:origin x="1332" y="60"/>
      </p:cViewPr>
      <p:guideLst>
        <p:guide orient="horz" pos="2160"/>
        <p:guide pos="3840"/>
      </p:guideLst>
    </p:cSldViewPr>
  </p:slideViewPr>
  <p:outlineViewPr>
    <p:cViewPr>
      <p:scale>
        <a:sx n="33" d="100"/>
        <a:sy n="33" d="100"/>
      </p:scale>
      <p:origin x="0" y="-6138"/>
    </p:cViewPr>
  </p:outlineViewPr>
  <p:notesTextViewPr>
    <p:cViewPr>
      <p:scale>
        <a:sx n="3" d="2"/>
        <a:sy n="3" d="2"/>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Milliman Medical Index (MMI)</c:v>
                </c:pt>
              </c:strCache>
            </c:strRef>
          </c:tx>
          <c:spPr>
            <a:solidFill>
              <a:schemeClr val="dk1">
                <a:tint val="88500"/>
              </a:schemeClr>
            </a:solidFill>
            <a:ln>
              <a:noFill/>
            </a:ln>
            <a:effectLst/>
          </c:spPr>
          <c:invertIfNegative val="0"/>
          <c:dPt>
            <c:idx val="0"/>
            <c:invertIfNegative val="0"/>
            <c:bubble3D val="0"/>
            <c:spPr>
              <a:solidFill>
                <a:schemeClr val="dk1">
                  <a:tint val="88500"/>
                </a:schemeClr>
              </a:solidFill>
              <a:ln>
                <a:noFill/>
              </a:ln>
              <a:effectLst/>
            </c:spPr>
            <c:extLst>
              <c:ext xmlns:c16="http://schemas.microsoft.com/office/drawing/2014/chart" uri="{C3380CC4-5D6E-409C-BE32-E72D297353CC}">
                <c16:uniqueId val="{00000001-3BD8-45F1-8D82-0BFAFEE01EBD}"/>
              </c:ext>
            </c:extLst>
          </c:dPt>
          <c:dPt>
            <c:idx val="1"/>
            <c:invertIfNegative val="0"/>
            <c:bubble3D val="0"/>
            <c:extLst>
              <c:ext xmlns:c16="http://schemas.microsoft.com/office/drawing/2014/chart" uri="{C3380CC4-5D6E-409C-BE32-E72D297353CC}">
                <c16:uniqueId val="{00000003-3BD8-45F1-8D82-0BFAFEE01EBD}"/>
              </c:ext>
            </c:extLst>
          </c:dPt>
          <c:dPt>
            <c:idx val="2"/>
            <c:invertIfNegative val="0"/>
            <c:bubble3D val="0"/>
            <c:extLst>
              <c:ext xmlns:c16="http://schemas.microsoft.com/office/drawing/2014/chart" uri="{C3380CC4-5D6E-409C-BE32-E72D297353CC}">
                <c16:uniqueId val="{00000005-3BD8-45F1-8D82-0BFAFEE01EBD}"/>
              </c:ext>
            </c:extLst>
          </c:dPt>
          <c:dPt>
            <c:idx val="3"/>
            <c:invertIfNegative val="0"/>
            <c:bubble3D val="0"/>
            <c:extLst>
              <c:ext xmlns:c16="http://schemas.microsoft.com/office/drawing/2014/chart" uri="{C3380CC4-5D6E-409C-BE32-E72D297353CC}">
                <c16:uniqueId val="{00000007-3BD8-45F1-8D82-0BFAFEE01EBD}"/>
              </c:ext>
            </c:extLst>
          </c:dPt>
          <c:dPt>
            <c:idx val="4"/>
            <c:invertIfNegative val="0"/>
            <c:bubble3D val="0"/>
            <c:extLst>
              <c:ext xmlns:c16="http://schemas.microsoft.com/office/drawing/2014/chart" uri="{C3380CC4-5D6E-409C-BE32-E72D297353CC}">
                <c16:uniqueId val="{00000009-3BD8-45F1-8D82-0BFAFEE01EBD}"/>
              </c:ext>
            </c:extLst>
          </c:dPt>
          <c:dPt>
            <c:idx val="5"/>
            <c:invertIfNegative val="0"/>
            <c:bubble3D val="0"/>
            <c:extLst>
              <c:ext xmlns:c16="http://schemas.microsoft.com/office/drawing/2014/chart" uri="{C3380CC4-5D6E-409C-BE32-E72D297353CC}">
                <c16:uniqueId val="{0000000B-3BD8-45F1-8D82-0BFAFEE01EBD}"/>
              </c:ext>
            </c:extLst>
          </c:dPt>
          <c:dLbls>
            <c:dLbl>
              <c:idx val="1"/>
              <c:layout>
                <c:manualLayout>
                  <c:x val="0"/>
                  <c:y val="-8.81834419270373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D8-45F1-8D82-0BFAFEE01EBD}"/>
                </c:ext>
              </c:extLst>
            </c:dLbl>
            <c:dLbl>
              <c:idx val="2"/>
              <c:layout>
                <c:manualLayout>
                  <c:x val="-2.6098757699133616E-2"/>
                  <c:y val="-4.220029028785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D8-45F1-8D82-0BFAFEE01EBD}"/>
                </c:ext>
              </c:extLst>
            </c:dLbl>
            <c:dLbl>
              <c:idx val="3"/>
              <c:layout>
                <c:manualLayout>
                  <c:x val="-9.5694339427647927E-17"/>
                  <c:y val="-1.4697240321172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D8-45F1-8D82-0BFAFEE01EBD}"/>
                </c:ext>
              </c:extLst>
            </c:dLbl>
            <c:dLbl>
              <c:idx val="4"/>
              <c:layout>
                <c:manualLayout>
                  <c:x val="1.0275101465921214E-7"/>
                  <c:y val="-1.4697240321172891E-2"/>
                </c:manualLayout>
              </c:layout>
              <c:showLegendKey val="0"/>
              <c:showVal val="1"/>
              <c:showCatName val="0"/>
              <c:showSerName val="0"/>
              <c:showPercent val="0"/>
              <c:showBubbleSize val="0"/>
              <c:extLst>
                <c:ext xmlns:c15="http://schemas.microsoft.com/office/drawing/2012/chart" uri="{CE6537A1-D6FC-4f65-9D91-7224C49458BB}">
                  <c15:layout>
                    <c:manualLayout>
                      <c:w val="0.14771896857709571"/>
                      <c:h val="7.3780146412287917E-2"/>
                    </c:manualLayout>
                  </c15:layout>
                </c:ext>
                <c:ext xmlns:c16="http://schemas.microsoft.com/office/drawing/2014/chart" uri="{C3380CC4-5D6E-409C-BE32-E72D297353CC}">
                  <c16:uniqueId val="{00000009-3BD8-45F1-8D82-0BFAFEE01EBD}"/>
                </c:ext>
              </c:extLst>
            </c:dLbl>
            <c:numFmt formatCode="&quot;$&quot;#,##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#,##0</c:formatCode>
                <c:ptCount val="7"/>
                <c:pt idx="0">
                  <c:v>20728</c:v>
                </c:pt>
                <c:pt idx="1">
                  <c:v>22030</c:v>
                </c:pt>
                <c:pt idx="2">
                  <c:v>23215</c:v>
                </c:pt>
                <c:pt idx="3">
                  <c:v>24671</c:v>
                </c:pt>
                <c:pt idx="4">
                  <c:v>25826</c:v>
                </c:pt>
                <c:pt idx="5">
                  <c:v>26944</c:v>
                </c:pt>
                <c:pt idx="6">
                  <c:v>28166</c:v>
                </c:pt>
              </c:numCache>
            </c:numRef>
          </c:val>
          <c:extLst>
            <c:ext xmlns:c16="http://schemas.microsoft.com/office/drawing/2014/chart" uri="{C3380CC4-5D6E-409C-BE32-E72D297353CC}">
              <c16:uniqueId val="{0000000C-3BD8-45F1-8D82-0BFAFEE01EBD}"/>
            </c:ext>
          </c:extLst>
        </c:ser>
        <c:dLbls>
          <c:showLegendKey val="0"/>
          <c:showVal val="0"/>
          <c:showCatName val="0"/>
          <c:showSerName val="0"/>
          <c:showPercent val="0"/>
          <c:showBubbleSize val="0"/>
        </c:dLbls>
        <c:gapWidth val="50"/>
        <c:overlap val="100"/>
        <c:axId val="97892992"/>
        <c:axId val="97894784"/>
      </c:barChart>
      <c:catAx>
        <c:axId val="97892992"/>
        <c:scaling>
          <c:orientation val="minMax"/>
        </c:scaling>
        <c:delete val="0"/>
        <c:axPos val="b"/>
        <c:numFmt formatCode="General" sourceLinked="1"/>
        <c:majorTickMark val="none"/>
        <c:minorTickMark val="none"/>
        <c:tickLblPos val="nextTo"/>
        <c:spPr>
          <a:noFill/>
          <a:ln w="25400" cap="flat" cmpd="sng" algn="ctr">
            <a:solidFill>
              <a:srgbClr val="808080"/>
            </a:solidFill>
            <a:round/>
          </a:ln>
          <a:effectLst/>
        </c:spPr>
        <c:txPr>
          <a:bodyPr rot="-60000000" spcFirstLastPara="1" vertOverflow="ellipsis" vert="horz" wrap="square" anchor="ctr" anchorCtr="1"/>
          <a:lstStyle/>
          <a:p>
            <a:pPr>
              <a:defRPr sz="1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7894784"/>
        <c:crosses val="autoZero"/>
        <c:auto val="1"/>
        <c:lblAlgn val="ctr"/>
        <c:lblOffset val="100"/>
        <c:noMultiLvlLbl val="0"/>
      </c:catAx>
      <c:valAx>
        <c:axId val="97894784"/>
        <c:scaling>
          <c:orientation val="minMax"/>
        </c:scaling>
        <c:delete val="0"/>
        <c:axPos val="l"/>
        <c:majorGridlines>
          <c:spPr>
            <a:ln w="12700" cap="flat" cmpd="sng" algn="ctr">
              <a:solidFill>
                <a:srgbClr val="D9D9D9"/>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dirty="0"/>
                  <a:t>Annual Medical Cost for Family of Four</a:t>
                </a:r>
              </a:p>
            </c:rich>
          </c:tx>
          <c:layout>
            <c:manualLayout>
              <c:xMode val="edge"/>
              <c:yMode val="edge"/>
              <c:x val="0"/>
              <c:y val="0.1217396007317267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789299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8FB4D-C62D-4459-AF54-D8D7AF57E3EA}"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45F4DC63-1611-43AF-8BAD-2D2187F54182}">
      <dgm:prSet phldrT="[Text]"/>
      <dgm:spPr>
        <a:solidFill>
          <a:schemeClr val="accent5">
            <a:lumMod val="50000"/>
          </a:schemeClr>
        </a:solidFill>
        <a:ln>
          <a:solidFill>
            <a:srgbClr val="007CBA"/>
          </a:solidFill>
        </a:ln>
      </dgm:spPr>
      <dgm:t>
        <a:bodyPr/>
        <a:lstStyle/>
        <a:p>
          <a:r>
            <a:rPr lang="en-US" dirty="0"/>
            <a:t>Triple Tax Benefits</a:t>
          </a:r>
        </a:p>
      </dgm:t>
    </dgm:pt>
    <dgm:pt modelId="{218280B8-DED6-4F89-9546-398F7B9C0CD4}" type="parTrans" cxnId="{56DF945D-96F5-4C9A-8D61-A8FA59B1C06D}">
      <dgm:prSet/>
      <dgm:spPr/>
      <dgm:t>
        <a:bodyPr/>
        <a:lstStyle/>
        <a:p>
          <a:endParaRPr lang="en-US"/>
        </a:p>
      </dgm:t>
    </dgm:pt>
    <dgm:pt modelId="{BE421E34-6B6C-48A4-A21D-06E027844BE6}" type="sibTrans" cxnId="{56DF945D-96F5-4C9A-8D61-A8FA59B1C06D}">
      <dgm:prSet/>
      <dgm:spPr/>
      <dgm:t>
        <a:bodyPr/>
        <a:lstStyle/>
        <a:p>
          <a:endParaRPr lang="en-US"/>
        </a:p>
      </dgm:t>
    </dgm:pt>
    <dgm:pt modelId="{47D4BC65-D1D6-4B70-976B-67883526A9F3}">
      <dgm:prSet phldrT="[Text]" custT="1"/>
      <dgm:spPr>
        <a:ln>
          <a:solidFill>
            <a:srgbClr val="007CBA"/>
          </a:solidFill>
        </a:ln>
      </dgm:spPr>
      <dgm:t>
        <a:bodyPr/>
        <a:lstStyle/>
        <a:p>
          <a:r>
            <a:rPr lang="en-US" sz="2400" dirty="0">
              <a:latin typeface="Segoe UI" panose="020B0502040204020203" pitchFamily="34" charset="0"/>
              <a:cs typeface="Segoe UI" panose="020B0502040204020203" pitchFamily="34" charset="0"/>
            </a:rPr>
            <a:t>Federal tax deductions on contributions</a:t>
          </a:r>
        </a:p>
      </dgm:t>
    </dgm:pt>
    <dgm:pt modelId="{F0363144-589D-463C-B75B-80E7A041B2B1}" type="parTrans" cxnId="{072959A8-54CB-4A1A-9E6A-4CD747106E3D}">
      <dgm:prSet/>
      <dgm:spPr/>
      <dgm:t>
        <a:bodyPr/>
        <a:lstStyle/>
        <a:p>
          <a:endParaRPr lang="en-US"/>
        </a:p>
      </dgm:t>
    </dgm:pt>
    <dgm:pt modelId="{E3175195-C660-40CB-9D17-0D7E68CA7DEF}" type="sibTrans" cxnId="{072959A8-54CB-4A1A-9E6A-4CD747106E3D}">
      <dgm:prSet/>
      <dgm:spPr/>
      <dgm:t>
        <a:bodyPr/>
        <a:lstStyle/>
        <a:p>
          <a:endParaRPr lang="en-US"/>
        </a:p>
      </dgm:t>
    </dgm:pt>
    <dgm:pt modelId="{2C501225-AC3C-456F-AAAF-F8E87358CA4E}">
      <dgm:prSet phldrT="[Text]" custT="1"/>
      <dgm:spPr>
        <a:ln>
          <a:solidFill>
            <a:srgbClr val="007CBA"/>
          </a:solidFill>
        </a:ln>
      </dgm:spPr>
      <dgm:t>
        <a:bodyPr/>
        <a:lstStyle/>
        <a:p>
          <a:r>
            <a:rPr lang="en-US" sz="2400" dirty="0">
              <a:latin typeface="Segoe UI" panose="020B0502040204020203" pitchFamily="34" charset="0"/>
              <a:cs typeface="Segoe UI" panose="020B0502040204020203" pitchFamily="34" charset="0"/>
            </a:rPr>
            <a:t>Tax-free growth on invested funds</a:t>
          </a:r>
        </a:p>
      </dgm:t>
    </dgm:pt>
    <dgm:pt modelId="{9E98FB9E-C125-4628-8ABD-878BF095C195}" type="parTrans" cxnId="{8D8DE565-0E4C-4987-B988-43933AC10591}">
      <dgm:prSet/>
      <dgm:spPr/>
      <dgm:t>
        <a:bodyPr/>
        <a:lstStyle/>
        <a:p>
          <a:endParaRPr lang="en-US"/>
        </a:p>
      </dgm:t>
    </dgm:pt>
    <dgm:pt modelId="{F3E57194-166D-4472-B96B-674A11184CAF}" type="sibTrans" cxnId="{8D8DE565-0E4C-4987-B988-43933AC10591}">
      <dgm:prSet/>
      <dgm:spPr/>
      <dgm:t>
        <a:bodyPr/>
        <a:lstStyle/>
        <a:p>
          <a:endParaRPr lang="en-US"/>
        </a:p>
      </dgm:t>
    </dgm:pt>
    <dgm:pt modelId="{31BB79C5-9B3D-402B-AF5A-14D0FA425B18}">
      <dgm:prSet phldrT="[Text]" custT="1"/>
      <dgm:spPr>
        <a:ln>
          <a:solidFill>
            <a:srgbClr val="007CBA"/>
          </a:solidFill>
        </a:ln>
      </dgm:spPr>
      <dgm:t>
        <a:bodyPr/>
        <a:lstStyle/>
        <a:p>
          <a:r>
            <a:rPr lang="en-US" sz="2400" dirty="0">
              <a:latin typeface="Segoe UI" panose="020B0502040204020203" pitchFamily="34" charset="0"/>
              <a:cs typeface="Segoe UI" panose="020B0502040204020203" pitchFamily="34" charset="0"/>
            </a:rPr>
            <a:t>Tax-free withdrawals for qualified medical expenses</a:t>
          </a:r>
        </a:p>
      </dgm:t>
    </dgm:pt>
    <dgm:pt modelId="{9D69CE4D-0FA7-446E-91F9-37982246337C}" type="parTrans" cxnId="{B7169680-2D78-4600-B057-8FA033801AFF}">
      <dgm:prSet/>
      <dgm:spPr/>
      <dgm:t>
        <a:bodyPr/>
        <a:lstStyle/>
        <a:p>
          <a:endParaRPr lang="en-US"/>
        </a:p>
      </dgm:t>
    </dgm:pt>
    <dgm:pt modelId="{0018C34F-4F1E-463F-801F-A446EF29892D}" type="sibTrans" cxnId="{B7169680-2D78-4600-B057-8FA033801AFF}">
      <dgm:prSet/>
      <dgm:spPr/>
      <dgm:t>
        <a:bodyPr/>
        <a:lstStyle/>
        <a:p>
          <a:endParaRPr lang="en-US"/>
        </a:p>
      </dgm:t>
    </dgm:pt>
    <dgm:pt modelId="{1E54E8D1-3E87-43D3-AF4F-13A17138269F}">
      <dgm:prSet phldrT="[Text]" custT="1"/>
      <dgm:spPr>
        <a:ln>
          <a:solidFill>
            <a:srgbClr val="007CBA"/>
          </a:solidFill>
        </a:ln>
      </dgm:spPr>
      <dgm:t>
        <a:bodyPr/>
        <a:lstStyle/>
        <a:p>
          <a:r>
            <a:rPr lang="en-US" sz="2400" dirty="0">
              <a:latin typeface="Segoe UI" panose="020B0502040204020203" pitchFamily="34" charset="0"/>
              <a:cs typeface="Segoe UI" panose="020B0502040204020203" pitchFamily="34" charset="0"/>
            </a:rPr>
            <a:t>Other withdrawals taxed at current income tax rate</a:t>
          </a:r>
        </a:p>
      </dgm:t>
    </dgm:pt>
    <dgm:pt modelId="{C3BBC46B-6347-41B8-8886-8B69B9C8066D}" type="parTrans" cxnId="{93F6F832-7FC0-4637-B166-E3E397C7BE71}">
      <dgm:prSet/>
      <dgm:spPr/>
      <dgm:t>
        <a:bodyPr/>
        <a:lstStyle/>
        <a:p>
          <a:endParaRPr lang="en-US"/>
        </a:p>
      </dgm:t>
    </dgm:pt>
    <dgm:pt modelId="{B2ACB48C-E477-4C30-AED4-D003BB60D6EA}" type="sibTrans" cxnId="{93F6F832-7FC0-4637-B166-E3E397C7BE71}">
      <dgm:prSet/>
      <dgm:spPr/>
      <dgm:t>
        <a:bodyPr/>
        <a:lstStyle/>
        <a:p>
          <a:endParaRPr lang="en-US"/>
        </a:p>
      </dgm:t>
    </dgm:pt>
    <dgm:pt modelId="{06C5B7C2-1AB0-45CE-9D83-174D240B85AF}" type="pres">
      <dgm:prSet presAssocID="{A738FB4D-C62D-4459-AF54-D8D7AF57E3EA}" presName="linearFlow" presStyleCnt="0">
        <dgm:presLayoutVars>
          <dgm:dir/>
          <dgm:animLvl val="lvl"/>
          <dgm:resizeHandles val="exact"/>
        </dgm:presLayoutVars>
      </dgm:prSet>
      <dgm:spPr/>
    </dgm:pt>
    <dgm:pt modelId="{861B331B-DF2F-4526-9723-FE5FCF9968C3}" type="pres">
      <dgm:prSet presAssocID="{45F4DC63-1611-43AF-8BAD-2D2187F54182}" presName="composite" presStyleCnt="0"/>
      <dgm:spPr/>
    </dgm:pt>
    <dgm:pt modelId="{1C1FA8A5-5C8A-4D44-97ED-A7BF85A6E483}" type="pres">
      <dgm:prSet presAssocID="{45F4DC63-1611-43AF-8BAD-2D2187F54182}" presName="parentText" presStyleLbl="alignNode1" presStyleIdx="0" presStyleCnt="1" custScaleX="87569" custScaleY="63177">
        <dgm:presLayoutVars>
          <dgm:chMax val="1"/>
          <dgm:bulletEnabled val="1"/>
        </dgm:presLayoutVars>
      </dgm:prSet>
      <dgm:spPr/>
    </dgm:pt>
    <dgm:pt modelId="{B4442664-1071-486D-B1DC-075E71827A20}" type="pres">
      <dgm:prSet presAssocID="{45F4DC63-1611-43AF-8BAD-2D2187F54182}" presName="descendantText" presStyleLbl="alignAcc1" presStyleIdx="0" presStyleCnt="1" custScaleY="108605" custLinFactNeighborX="-273" custLinFactNeighborY="-7895">
        <dgm:presLayoutVars>
          <dgm:bulletEnabled val="1"/>
        </dgm:presLayoutVars>
      </dgm:prSet>
      <dgm:spPr/>
    </dgm:pt>
  </dgm:ptLst>
  <dgm:cxnLst>
    <dgm:cxn modelId="{05F2C91B-C625-4564-B7FC-8618D36B6A84}" type="presOf" srcId="{A738FB4D-C62D-4459-AF54-D8D7AF57E3EA}" destId="{06C5B7C2-1AB0-45CE-9D83-174D240B85AF}" srcOrd="0" destOrd="0" presId="urn:microsoft.com/office/officeart/2005/8/layout/chevron2"/>
    <dgm:cxn modelId="{93F6F832-7FC0-4637-B166-E3E397C7BE71}" srcId="{45F4DC63-1611-43AF-8BAD-2D2187F54182}" destId="{1E54E8D1-3E87-43D3-AF4F-13A17138269F}" srcOrd="3" destOrd="0" parTransId="{C3BBC46B-6347-41B8-8886-8B69B9C8066D}" sibTransId="{B2ACB48C-E477-4C30-AED4-D003BB60D6EA}"/>
    <dgm:cxn modelId="{EBA64B5C-DE83-4E4F-ACAD-FCE2BED038FD}" type="presOf" srcId="{45F4DC63-1611-43AF-8BAD-2D2187F54182}" destId="{1C1FA8A5-5C8A-4D44-97ED-A7BF85A6E483}" srcOrd="0" destOrd="0" presId="urn:microsoft.com/office/officeart/2005/8/layout/chevron2"/>
    <dgm:cxn modelId="{56DF945D-96F5-4C9A-8D61-A8FA59B1C06D}" srcId="{A738FB4D-C62D-4459-AF54-D8D7AF57E3EA}" destId="{45F4DC63-1611-43AF-8BAD-2D2187F54182}" srcOrd="0" destOrd="0" parTransId="{218280B8-DED6-4F89-9546-398F7B9C0CD4}" sibTransId="{BE421E34-6B6C-48A4-A21D-06E027844BE6}"/>
    <dgm:cxn modelId="{8D8DE565-0E4C-4987-B988-43933AC10591}" srcId="{45F4DC63-1611-43AF-8BAD-2D2187F54182}" destId="{2C501225-AC3C-456F-AAAF-F8E87358CA4E}" srcOrd="1" destOrd="0" parTransId="{9E98FB9E-C125-4628-8ABD-878BF095C195}" sibTransId="{F3E57194-166D-4472-B96B-674A11184CAF}"/>
    <dgm:cxn modelId="{823BF64F-45E8-4AC2-B929-49D5AA977618}" type="presOf" srcId="{1E54E8D1-3E87-43D3-AF4F-13A17138269F}" destId="{B4442664-1071-486D-B1DC-075E71827A20}" srcOrd="0" destOrd="3" presId="urn:microsoft.com/office/officeart/2005/8/layout/chevron2"/>
    <dgm:cxn modelId="{49551352-4C73-4B19-B460-7C07DBECF920}" type="presOf" srcId="{2C501225-AC3C-456F-AAAF-F8E87358CA4E}" destId="{B4442664-1071-486D-B1DC-075E71827A20}" srcOrd="0" destOrd="1" presId="urn:microsoft.com/office/officeart/2005/8/layout/chevron2"/>
    <dgm:cxn modelId="{B7169680-2D78-4600-B057-8FA033801AFF}" srcId="{45F4DC63-1611-43AF-8BAD-2D2187F54182}" destId="{31BB79C5-9B3D-402B-AF5A-14D0FA425B18}" srcOrd="2" destOrd="0" parTransId="{9D69CE4D-0FA7-446E-91F9-37982246337C}" sibTransId="{0018C34F-4F1E-463F-801F-A446EF29892D}"/>
    <dgm:cxn modelId="{99D18389-3FA1-4454-8621-4D37B4F1867C}" type="presOf" srcId="{31BB79C5-9B3D-402B-AF5A-14D0FA425B18}" destId="{B4442664-1071-486D-B1DC-075E71827A20}" srcOrd="0" destOrd="2" presId="urn:microsoft.com/office/officeart/2005/8/layout/chevron2"/>
    <dgm:cxn modelId="{072959A8-54CB-4A1A-9E6A-4CD747106E3D}" srcId="{45F4DC63-1611-43AF-8BAD-2D2187F54182}" destId="{47D4BC65-D1D6-4B70-976B-67883526A9F3}" srcOrd="0" destOrd="0" parTransId="{F0363144-589D-463C-B75B-80E7A041B2B1}" sibTransId="{E3175195-C660-40CB-9D17-0D7E68CA7DEF}"/>
    <dgm:cxn modelId="{FF70A0FD-EF93-4AF6-93FC-0C00F81C3A32}" type="presOf" srcId="{47D4BC65-D1D6-4B70-976B-67883526A9F3}" destId="{B4442664-1071-486D-B1DC-075E71827A20}" srcOrd="0" destOrd="0" presId="urn:microsoft.com/office/officeart/2005/8/layout/chevron2"/>
    <dgm:cxn modelId="{FF0A0A97-6C38-4F5A-A585-07EDBFCAD516}" type="presParOf" srcId="{06C5B7C2-1AB0-45CE-9D83-174D240B85AF}" destId="{861B331B-DF2F-4526-9723-FE5FCF9968C3}" srcOrd="0" destOrd="0" presId="urn:microsoft.com/office/officeart/2005/8/layout/chevron2"/>
    <dgm:cxn modelId="{7D359675-9F83-467D-9D04-906DB25D3633}" type="presParOf" srcId="{861B331B-DF2F-4526-9723-FE5FCF9968C3}" destId="{1C1FA8A5-5C8A-4D44-97ED-A7BF85A6E483}" srcOrd="0" destOrd="0" presId="urn:microsoft.com/office/officeart/2005/8/layout/chevron2"/>
    <dgm:cxn modelId="{2CA9F474-D3F3-4C7C-B3F1-B4DCEC1213F8}" type="presParOf" srcId="{861B331B-DF2F-4526-9723-FE5FCF9968C3}" destId="{B4442664-1071-486D-B1DC-075E71827A2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FA8A5-5C8A-4D44-97ED-A7BF85A6E483}">
      <dsp:nvSpPr>
        <dsp:cNvPr id="0" name=""/>
        <dsp:cNvSpPr/>
      </dsp:nvSpPr>
      <dsp:spPr>
        <a:xfrm rot="5400000">
          <a:off x="-315967" y="1014107"/>
          <a:ext cx="3077352" cy="2445417"/>
        </a:xfrm>
        <a:prstGeom prst="chevron">
          <a:avLst/>
        </a:prstGeom>
        <a:solidFill>
          <a:schemeClr val="accent5">
            <a:lumMod val="50000"/>
          </a:schemeClr>
        </a:solidFill>
        <a:ln w="12700" cap="flat" cmpd="sng" algn="ctr">
          <a:solidFill>
            <a:srgbClr val="007CB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Triple Tax Benefits</a:t>
          </a:r>
        </a:p>
      </dsp:txBody>
      <dsp:txXfrm rot="-5400000">
        <a:off x="1" y="1920849"/>
        <a:ext cx="2445417" cy="631935"/>
      </dsp:txXfrm>
    </dsp:sp>
    <dsp:sp modelId="{B4442664-1071-486D-B1DC-075E71827A20}">
      <dsp:nvSpPr>
        <dsp:cNvPr id="0" name=""/>
        <dsp:cNvSpPr/>
      </dsp:nvSpPr>
      <dsp:spPr>
        <a:xfrm rot="5400000">
          <a:off x="2988685" y="66750"/>
          <a:ext cx="3773721" cy="4188841"/>
        </a:xfrm>
        <a:prstGeom prst="round2SameRect">
          <a:avLst/>
        </a:prstGeom>
        <a:solidFill>
          <a:schemeClr val="lt1">
            <a:alpha val="90000"/>
            <a:hueOff val="0"/>
            <a:satOff val="0"/>
            <a:lumOff val="0"/>
            <a:alphaOff val="0"/>
          </a:schemeClr>
        </a:solidFill>
        <a:ln w="12700" cap="flat" cmpd="sng" algn="ctr">
          <a:solidFill>
            <a:srgbClr val="007CB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Segoe UI" panose="020B0502040204020203" pitchFamily="34" charset="0"/>
              <a:cs typeface="Segoe UI" panose="020B0502040204020203" pitchFamily="34" charset="0"/>
            </a:rPr>
            <a:t>Federal tax deductions on contributions</a:t>
          </a:r>
        </a:p>
        <a:p>
          <a:pPr marL="228600" lvl="1" indent="-228600" algn="l" defTabSz="1066800">
            <a:lnSpc>
              <a:spcPct val="90000"/>
            </a:lnSpc>
            <a:spcBef>
              <a:spcPct val="0"/>
            </a:spcBef>
            <a:spcAft>
              <a:spcPct val="15000"/>
            </a:spcAft>
            <a:buChar char="•"/>
          </a:pPr>
          <a:r>
            <a:rPr lang="en-US" sz="2400" kern="1200" dirty="0">
              <a:latin typeface="Segoe UI" panose="020B0502040204020203" pitchFamily="34" charset="0"/>
              <a:cs typeface="Segoe UI" panose="020B0502040204020203" pitchFamily="34" charset="0"/>
            </a:rPr>
            <a:t>Tax-free growth on invested funds</a:t>
          </a:r>
        </a:p>
        <a:p>
          <a:pPr marL="228600" lvl="1" indent="-228600" algn="l" defTabSz="1066800">
            <a:lnSpc>
              <a:spcPct val="90000"/>
            </a:lnSpc>
            <a:spcBef>
              <a:spcPct val="0"/>
            </a:spcBef>
            <a:spcAft>
              <a:spcPct val="15000"/>
            </a:spcAft>
            <a:buChar char="•"/>
          </a:pPr>
          <a:r>
            <a:rPr lang="en-US" sz="2400" kern="1200" dirty="0">
              <a:latin typeface="Segoe UI" panose="020B0502040204020203" pitchFamily="34" charset="0"/>
              <a:cs typeface="Segoe UI" panose="020B0502040204020203" pitchFamily="34" charset="0"/>
            </a:rPr>
            <a:t>Tax-free withdrawals for qualified medical expenses</a:t>
          </a:r>
        </a:p>
        <a:p>
          <a:pPr marL="228600" lvl="1" indent="-228600" algn="l" defTabSz="1066800">
            <a:lnSpc>
              <a:spcPct val="90000"/>
            </a:lnSpc>
            <a:spcBef>
              <a:spcPct val="0"/>
            </a:spcBef>
            <a:spcAft>
              <a:spcPct val="15000"/>
            </a:spcAft>
            <a:buChar char="•"/>
          </a:pPr>
          <a:r>
            <a:rPr lang="en-US" sz="2400" kern="1200" dirty="0">
              <a:latin typeface="Segoe UI" panose="020B0502040204020203" pitchFamily="34" charset="0"/>
              <a:cs typeface="Segoe UI" panose="020B0502040204020203" pitchFamily="34" charset="0"/>
            </a:rPr>
            <a:t>Other withdrawals taxed at current income tax rate</a:t>
          </a:r>
        </a:p>
      </dsp:txBody>
      <dsp:txXfrm rot="-5400000">
        <a:off x="2781125" y="458528"/>
        <a:ext cx="4004623" cy="34052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997631"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3657" y="1"/>
            <a:ext cx="3997631" cy="350760"/>
          </a:xfrm>
          <a:prstGeom prst="rect">
            <a:avLst/>
          </a:prstGeom>
        </p:spPr>
        <p:txBody>
          <a:bodyPr vert="horz" lIns="91440" tIns="45720" rIns="91440" bIns="45720" rtlCol="0"/>
          <a:lstStyle>
            <a:lvl1pPr algn="r">
              <a:defRPr sz="1200"/>
            </a:lvl1pPr>
          </a:lstStyle>
          <a:p>
            <a:fld id="{FA4313E7-82E9-44E8-8093-FA94E4E32401}" type="datetimeFigureOut">
              <a:rPr lang="en-US" smtClean="0"/>
              <a:t>3/5/2024</a:t>
            </a:fld>
            <a:endParaRPr lang="en-US"/>
          </a:p>
        </p:txBody>
      </p:sp>
      <p:sp>
        <p:nvSpPr>
          <p:cNvPr id="4" name="Footer Placeholder 3"/>
          <p:cNvSpPr>
            <a:spLocks noGrp="1"/>
          </p:cNvSpPr>
          <p:nvPr>
            <p:ph type="ftr" sz="quarter" idx="2"/>
          </p:nvPr>
        </p:nvSpPr>
        <p:spPr>
          <a:xfrm>
            <a:off x="2" y="6658443"/>
            <a:ext cx="3997631"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3657" y="6658443"/>
            <a:ext cx="3997631" cy="350760"/>
          </a:xfrm>
          <a:prstGeom prst="rect">
            <a:avLst/>
          </a:prstGeom>
        </p:spPr>
        <p:txBody>
          <a:bodyPr vert="horz" lIns="91440" tIns="45720" rIns="91440" bIns="45720" rtlCol="0" anchor="b"/>
          <a:lstStyle>
            <a:lvl1pPr algn="r">
              <a:defRPr sz="1200"/>
            </a:lvl1pPr>
          </a:lstStyle>
          <a:p>
            <a:fld id="{B04C9D05-3C12-4F2A-998D-5D618623977F}" type="slidenum">
              <a:rPr lang="en-US" smtClean="0"/>
              <a:t>‹#›</a:t>
            </a:fld>
            <a:endParaRPr lang="en-US"/>
          </a:p>
        </p:txBody>
      </p:sp>
    </p:spTree>
    <p:extLst>
      <p:ext uri="{BB962C8B-B14F-4D97-AF65-F5344CB8AC3E}">
        <p14:creationId xmlns:p14="http://schemas.microsoft.com/office/powerpoint/2010/main" val="402045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96796"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24445" y="1"/>
            <a:ext cx="3996796" cy="351737"/>
          </a:xfrm>
          <a:prstGeom prst="rect">
            <a:avLst/>
          </a:prstGeom>
        </p:spPr>
        <p:txBody>
          <a:bodyPr vert="horz" lIns="93177" tIns="46589" rIns="93177" bIns="46589" rtlCol="0"/>
          <a:lstStyle>
            <a:lvl1pPr algn="r">
              <a:defRPr sz="1200"/>
            </a:lvl1pPr>
          </a:lstStyle>
          <a:p>
            <a:fld id="{E1328951-8BE6-40AE-A337-BB5476CD4931}" type="datetimeFigureOut">
              <a:rPr lang="en-US" smtClean="0"/>
              <a:t>3/5/2024</a:t>
            </a:fld>
            <a:endParaRPr lang="en-US"/>
          </a:p>
        </p:txBody>
      </p:sp>
      <p:sp>
        <p:nvSpPr>
          <p:cNvPr id="4" name="Slide Image Placeholder 3"/>
          <p:cNvSpPr>
            <a:spLocks noGrp="1" noRot="1" noChangeAspect="1"/>
          </p:cNvSpPr>
          <p:nvPr>
            <p:ph type="sldImg" idx="2"/>
          </p:nvPr>
        </p:nvSpPr>
        <p:spPr>
          <a:xfrm>
            <a:off x="2509838"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2338" y="3373754"/>
            <a:ext cx="737870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3996796"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24445" y="6658665"/>
            <a:ext cx="3996796" cy="351736"/>
          </a:xfrm>
          <a:prstGeom prst="rect">
            <a:avLst/>
          </a:prstGeom>
        </p:spPr>
        <p:txBody>
          <a:bodyPr vert="horz" lIns="93177" tIns="46589" rIns="93177" bIns="46589" rtlCol="0" anchor="b"/>
          <a:lstStyle>
            <a:lvl1pPr algn="r">
              <a:defRPr sz="1200"/>
            </a:lvl1pPr>
          </a:lstStyle>
          <a:p>
            <a:fld id="{6D312209-D9AA-45B1-81C2-E3A2DA43F5FE}" type="slidenum">
              <a:rPr lang="en-US" smtClean="0"/>
              <a:t>‹#›</a:t>
            </a:fld>
            <a:endParaRPr lang="en-US"/>
          </a:p>
        </p:txBody>
      </p:sp>
    </p:spTree>
    <p:extLst>
      <p:ext uri="{BB962C8B-B14F-4D97-AF65-F5344CB8AC3E}">
        <p14:creationId xmlns:p14="http://schemas.microsoft.com/office/powerpoint/2010/main" val="419271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12209-D9AA-45B1-81C2-E3A2DA43F5FE}" type="slidenum">
              <a:rPr lang="en-US" smtClean="0"/>
              <a:t>1</a:t>
            </a:fld>
            <a:endParaRPr lang="en-US" dirty="0"/>
          </a:p>
        </p:txBody>
      </p:sp>
    </p:spTree>
    <p:extLst>
      <p:ext uri="{BB962C8B-B14F-4D97-AF65-F5344CB8AC3E}">
        <p14:creationId xmlns:p14="http://schemas.microsoft.com/office/powerpoint/2010/main" val="255533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10</a:t>
            </a:fld>
            <a:endParaRPr lang="en-US"/>
          </a:p>
        </p:txBody>
      </p:sp>
    </p:spTree>
    <p:extLst>
      <p:ext uri="{BB962C8B-B14F-4D97-AF65-F5344CB8AC3E}">
        <p14:creationId xmlns:p14="http://schemas.microsoft.com/office/powerpoint/2010/main" val="397783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DEFC6-893E-A32D-58FC-F7AF3B4BA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19AC2-F733-316F-62AA-D2BB28757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C1B10-58E6-AC85-FDCD-29A475A96497}"/>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B7E22C78-648D-CB0E-74EA-10D77D7C4377}"/>
              </a:ext>
            </a:extLst>
          </p:cNvPr>
          <p:cNvSpPr>
            <a:spLocks noGrp="1"/>
          </p:cNvSpPr>
          <p:nvPr>
            <p:ph type="sldNum" sz="quarter" idx="5"/>
          </p:nvPr>
        </p:nvSpPr>
        <p:spPr/>
        <p:txBody>
          <a:bodyPr/>
          <a:lstStyle/>
          <a:p>
            <a:fld id="{6D312209-D9AA-45B1-81C2-E3A2DA43F5FE}" type="slidenum">
              <a:rPr lang="en-US" smtClean="0"/>
              <a:t>11</a:t>
            </a:fld>
            <a:endParaRPr lang="en-US"/>
          </a:p>
        </p:txBody>
      </p:sp>
    </p:spTree>
    <p:extLst>
      <p:ext uri="{BB962C8B-B14F-4D97-AF65-F5344CB8AC3E}">
        <p14:creationId xmlns:p14="http://schemas.microsoft.com/office/powerpoint/2010/main" val="24105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main reasons that Congress enacted the Health Savings Account legislation.  Notice that Savings is in the title – its not Health Spending Account but Health Savings Account.</a:t>
            </a:r>
          </a:p>
          <a:p>
            <a:r>
              <a:rPr lang="en-US" dirty="0"/>
              <a:t>The best feature of an HSA is that it can be triple tax exempt – tax free when going in, no taxes on income – tax free when going out if used for qualified medical expenses.</a:t>
            </a:r>
          </a:p>
        </p:txBody>
      </p:sp>
      <p:sp>
        <p:nvSpPr>
          <p:cNvPr id="4" name="Slide Number Placeholder 3"/>
          <p:cNvSpPr>
            <a:spLocks noGrp="1"/>
          </p:cNvSpPr>
          <p:nvPr>
            <p:ph type="sldNum" sz="quarter" idx="10"/>
          </p:nvPr>
        </p:nvSpPr>
        <p:spPr/>
        <p:txBody>
          <a:bodyPr/>
          <a:lstStyle/>
          <a:p>
            <a:pPr marL="0" marR="0" lvl="0" indent="0" algn="r" defTabSz="457142" rtl="0" eaLnBrk="1" fontAlgn="auto" latinLnBrk="0" hangingPunct="1">
              <a:lnSpc>
                <a:spcPct val="100000"/>
              </a:lnSpc>
              <a:spcBef>
                <a:spcPts val="0"/>
              </a:spcBef>
              <a:spcAft>
                <a:spcPts val="0"/>
              </a:spcAft>
              <a:buClrTx/>
              <a:buSzTx/>
              <a:buFontTx/>
              <a:buNone/>
              <a:tabLst/>
              <a:defRPr/>
            </a:pPr>
            <a:fld id="{535937F1-FA19-48AC-9C93-64A6387CCD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627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compares the effectiveness of HSAs with after-tax Roth accounts and pre-tax 401(K) accounts in saving for retirement.  As you look at this chart, it shows how incredibly powerful HSAs are as a vehicle to accumulate retirement savings.</a:t>
            </a:r>
          </a:p>
          <a:p>
            <a:r>
              <a:rPr lang="en-US" dirty="0"/>
              <a:t> This example uses a return on investment of 5%.  That is very conservative.  </a:t>
            </a:r>
            <a:r>
              <a:rPr lang="en-US" baseline="0" dirty="0"/>
              <a:t>I personally have had just under 15% average return on the investment portion of my HSA since I started investing it 4 or 5 years ago.</a:t>
            </a:r>
          </a:p>
          <a:p>
            <a:r>
              <a:rPr lang="en-US" baseline="0" dirty="0"/>
              <a:t>How do you tap into that potential.  By offering a quality investment package that people can use that is simple to operate, is low cost and doesn’t require any special investment expertise.</a:t>
            </a:r>
          </a:p>
        </p:txBody>
      </p:sp>
      <p:sp>
        <p:nvSpPr>
          <p:cNvPr id="4" name="Slide Number Placeholder 3"/>
          <p:cNvSpPr>
            <a:spLocks noGrp="1"/>
          </p:cNvSpPr>
          <p:nvPr>
            <p:ph type="sldNum" sz="quarter" idx="10"/>
          </p:nvPr>
        </p:nvSpPr>
        <p:spPr/>
        <p:txBody>
          <a:bodyPr/>
          <a:lstStyle/>
          <a:p>
            <a:fld id="{6D312209-D9AA-45B1-81C2-E3A2DA43F5FE}" type="slidenum">
              <a:rPr lang="en-US" smtClean="0"/>
              <a:t>13</a:t>
            </a:fld>
            <a:endParaRPr lang="en-US" dirty="0"/>
          </a:p>
        </p:txBody>
      </p:sp>
    </p:spTree>
    <p:extLst>
      <p:ext uri="{BB962C8B-B14F-4D97-AF65-F5344CB8AC3E}">
        <p14:creationId xmlns:p14="http://schemas.microsoft.com/office/powerpoint/2010/main" val="9988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14</a:t>
            </a:fld>
            <a:endParaRPr lang="en-US"/>
          </a:p>
        </p:txBody>
      </p:sp>
    </p:spTree>
    <p:extLst>
      <p:ext uri="{BB962C8B-B14F-4D97-AF65-F5344CB8AC3E}">
        <p14:creationId xmlns:p14="http://schemas.microsoft.com/office/powerpoint/2010/main" val="4268809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15</a:t>
            </a:fld>
            <a:endParaRPr lang="en-US"/>
          </a:p>
        </p:txBody>
      </p:sp>
    </p:spTree>
    <p:extLst>
      <p:ext uri="{BB962C8B-B14F-4D97-AF65-F5344CB8AC3E}">
        <p14:creationId xmlns:p14="http://schemas.microsoft.com/office/powerpoint/2010/main" val="808986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16</a:t>
            </a:fld>
            <a:endParaRPr lang="en-US"/>
          </a:p>
        </p:txBody>
      </p:sp>
    </p:spTree>
    <p:extLst>
      <p:ext uri="{BB962C8B-B14F-4D97-AF65-F5344CB8AC3E}">
        <p14:creationId xmlns:p14="http://schemas.microsoft.com/office/powerpoint/2010/main" val="2114455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17</a:t>
            </a:fld>
            <a:endParaRPr lang="en-US"/>
          </a:p>
        </p:txBody>
      </p:sp>
    </p:spTree>
    <p:extLst>
      <p:ext uri="{BB962C8B-B14F-4D97-AF65-F5344CB8AC3E}">
        <p14:creationId xmlns:p14="http://schemas.microsoft.com/office/powerpoint/2010/main" val="2590043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18</a:t>
            </a:fld>
            <a:endParaRPr lang="en-US"/>
          </a:p>
        </p:txBody>
      </p:sp>
    </p:spTree>
    <p:extLst>
      <p:ext uri="{BB962C8B-B14F-4D97-AF65-F5344CB8AC3E}">
        <p14:creationId xmlns:p14="http://schemas.microsoft.com/office/powerpoint/2010/main" val="258301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BA757-6A3E-336D-E4BB-AAD5C1FBF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75B1F-9AA5-E8BD-B637-695D0ECD0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CF1BD-3385-1461-550E-5F0C0EF1E8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69DB82-7102-F99F-0D06-1D5FCA264D2D}"/>
              </a:ext>
            </a:extLst>
          </p:cNvPr>
          <p:cNvSpPr>
            <a:spLocks noGrp="1"/>
          </p:cNvSpPr>
          <p:nvPr>
            <p:ph type="sldNum" sz="quarter" idx="5"/>
          </p:nvPr>
        </p:nvSpPr>
        <p:spPr/>
        <p:txBody>
          <a:bodyPr/>
          <a:lstStyle/>
          <a:p>
            <a:fld id="{6D312209-D9AA-45B1-81C2-E3A2DA43F5FE}" type="slidenum">
              <a:rPr lang="en-US" smtClean="0"/>
              <a:t>19</a:t>
            </a:fld>
            <a:endParaRPr lang="en-US"/>
          </a:p>
        </p:txBody>
      </p:sp>
    </p:spTree>
    <p:extLst>
      <p:ext uri="{BB962C8B-B14F-4D97-AF65-F5344CB8AC3E}">
        <p14:creationId xmlns:p14="http://schemas.microsoft.com/office/powerpoint/2010/main" val="334079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guess that most of you listening</a:t>
            </a:r>
            <a:r>
              <a:rPr lang="en-US" baseline="0" dirty="0"/>
              <a:t> in today look at HSAs as simply a means for employers to help employees to pay for out-of-pocket medical expenses.  Most of you probably sell HDHPs and suggest to employers that they should soften the impact of the conversion to HDHP coverage by putting part of the premium savings into HSAs for their employees.  We will discuss this morning ways to reach past this simple plan design and look at additional options.</a:t>
            </a:r>
          </a:p>
        </p:txBody>
      </p:sp>
    </p:spTree>
    <p:extLst>
      <p:ext uri="{BB962C8B-B14F-4D97-AF65-F5344CB8AC3E}">
        <p14:creationId xmlns:p14="http://schemas.microsoft.com/office/powerpoint/2010/main" val="1761695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20</a:t>
            </a:fld>
            <a:endParaRPr lang="en-US"/>
          </a:p>
        </p:txBody>
      </p:sp>
    </p:spTree>
    <p:extLst>
      <p:ext uri="{BB962C8B-B14F-4D97-AF65-F5344CB8AC3E}">
        <p14:creationId xmlns:p14="http://schemas.microsoft.com/office/powerpoint/2010/main" val="583684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9AE32-5630-FC90-B416-698D9B215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FDE03-C95F-4DE6-B1AE-B26BD95DF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47A54-FFCC-B53D-7CB4-C2A7C34B68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290BFA-63AC-3E4D-D193-14385CD93468}"/>
              </a:ext>
            </a:extLst>
          </p:cNvPr>
          <p:cNvSpPr>
            <a:spLocks noGrp="1"/>
          </p:cNvSpPr>
          <p:nvPr>
            <p:ph type="sldNum" sz="quarter" idx="5"/>
          </p:nvPr>
        </p:nvSpPr>
        <p:spPr/>
        <p:txBody>
          <a:bodyPr/>
          <a:lstStyle/>
          <a:p>
            <a:fld id="{6D312209-D9AA-45B1-81C2-E3A2DA43F5FE}" type="slidenum">
              <a:rPr lang="en-US" smtClean="0"/>
              <a:t>21</a:t>
            </a:fld>
            <a:endParaRPr lang="en-US"/>
          </a:p>
        </p:txBody>
      </p:sp>
    </p:spTree>
    <p:extLst>
      <p:ext uri="{BB962C8B-B14F-4D97-AF65-F5344CB8AC3E}">
        <p14:creationId xmlns:p14="http://schemas.microsoft.com/office/powerpoint/2010/main" val="4219654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22</a:t>
            </a:fld>
            <a:endParaRPr lang="en-US"/>
          </a:p>
        </p:txBody>
      </p:sp>
    </p:spTree>
    <p:extLst>
      <p:ext uri="{BB962C8B-B14F-4D97-AF65-F5344CB8AC3E}">
        <p14:creationId xmlns:p14="http://schemas.microsoft.com/office/powerpoint/2010/main" val="3390759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4497-D8D4-AD05-DCAC-0F40253A5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D5F2D-E3B6-8196-F149-45F360E59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11B94-D698-1FA5-6F21-DE0B86F4EE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C75834-9379-EFFB-22CE-59D2E688E79E}"/>
              </a:ext>
            </a:extLst>
          </p:cNvPr>
          <p:cNvSpPr>
            <a:spLocks noGrp="1"/>
          </p:cNvSpPr>
          <p:nvPr>
            <p:ph type="sldNum" sz="quarter" idx="5"/>
          </p:nvPr>
        </p:nvSpPr>
        <p:spPr/>
        <p:txBody>
          <a:bodyPr/>
          <a:lstStyle/>
          <a:p>
            <a:fld id="{6D312209-D9AA-45B1-81C2-E3A2DA43F5FE}" type="slidenum">
              <a:rPr lang="en-US" smtClean="0"/>
              <a:t>23</a:t>
            </a:fld>
            <a:endParaRPr lang="en-US"/>
          </a:p>
        </p:txBody>
      </p:sp>
    </p:spTree>
    <p:extLst>
      <p:ext uri="{BB962C8B-B14F-4D97-AF65-F5344CB8AC3E}">
        <p14:creationId xmlns:p14="http://schemas.microsoft.com/office/powerpoint/2010/main" val="105284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24</a:t>
            </a:fld>
            <a:endParaRPr lang="en-US"/>
          </a:p>
        </p:txBody>
      </p:sp>
    </p:spTree>
    <p:extLst>
      <p:ext uri="{BB962C8B-B14F-4D97-AF65-F5344CB8AC3E}">
        <p14:creationId xmlns:p14="http://schemas.microsoft.com/office/powerpoint/2010/main" val="2747216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25</a:t>
            </a:fld>
            <a:endParaRPr lang="en-US"/>
          </a:p>
        </p:txBody>
      </p:sp>
    </p:spTree>
    <p:extLst>
      <p:ext uri="{BB962C8B-B14F-4D97-AF65-F5344CB8AC3E}">
        <p14:creationId xmlns:p14="http://schemas.microsoft.com/office/powerpoint/2010/main" val="973494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26</a:t>
            </a:fld>
            <a:endParaRPr lang="en-US"/>
          </a:p>
        </p:txBody>
      </p:sp>
    </p:spTree>
    <p:extLst>
      <p:ext uri="{BB962C8B-B14F-4D97-AF65-F5344CB8AC3E}">
        <p14:creationId xmlns:p14="http://schemas.microsoft.com/office/powerpoint/2010/main" val="1017376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F962F-5C27-AFCA-E6A7-20BE7F187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BFABA-00E4-1914-DE32-4255054B2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D1177-7DD0-0DD2-A910-7B7B621FD1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F8C119-F60F-2A69-97C7-94B40FD675EA}"/>
              </a:ext>
            </a:extLst>
          </p:cNvPr>
          <p:cNvSpPr>
            <a:spLocks noGrp="1"/>
          </p:cNvSpPr>
          <p:nvPr>
            <p:ph type="sldNum" sz="quarter" idx="5"/>
          </p:nvPr>
        </p:nvSpPr>
        <p:spPr/>
        <p:txBody>
          <a:bodyPr/>
          <a:lstStyle/>
          <a:p>
            <a:fld id="{6D312209-D9AA-45B1-81C2-E3A2DA43F5FE}" type="slidenum">
              <a:rPr lang="en-US" smtClean="0"/>
              <a:t>27</a:t>
            </a:fld>
            <a:endParaRPr lang="en-US"/>
          </a:p>
        </p:txBody>
      </p:sp>
    </p:spTree>
    <p:extLst>
      <p:ext uri="{BB962C8B-B14F-4D97-AF65-F5344CB8AC3E}">
        <p14:creationId xmlns:p14="http://schemas.microsoft.com/office/powerpoint/2010/main" val="892889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28</a:t>
            </a:fld>
            <a:endParaRPr lang="en-US"/>
          </a:p>
        </p:txBody>
      </p:sp>
    </p:spTree>
    <p:extLst>
      <p:ext uri="{BB962C8B-B14F-4D97-AF65-F5344CB8AC3E}">
        <p14:creationId xmlns:p14="http://schemas.microsoft.com/office/powerpoint/2010/main" val="3370589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29</a:t>
            </a:fld>
            <a:endParaRPr lang="en-US"/>
          </a:p>
        </p:txBody>
      </p:sp>
    </p:spTree>
    <p:extLst>
      <p:ext uri="{BB962C8B-B14F-4D97-AF65-F5344CB8AC3E}">
        <p14:creationId xmlns:p14="http://schemas.microsoft.com/office/powerpoint/2010/main" val="326991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3</a:t>
            </a:fld>
            <a:endParaRPr lang="en-US"/>
          </a:p>
        </p:txBody>
      </p:sp>
    </p:spTree>
    <p:extLst>
      <p:ext uri="{BB962C8B-B14F-4D97-AF65-F5344CB8AC3E}">
        <p14:creationId xmlns:p14="http://schemas.microsoft.com/office/powerpoint/2010/main" val="2828388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30</a:t>
            </a:fld>
            <a:endParaRPr lang="en-US"/>
          </a:p>
        </p:txBody>
      </p:sp>
    </p:spTree>
    <p:extLst>
      <p:ext uri="{BB962C8B-B14F-4D97-AF65-F5344CB8AC3E}">
        <p14:creationId xmlns:p14="http://schemas.microsoft.com/office/powerpoint/2010/main" val="3119202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31</a:t>
            </a:fld>
            <a:endParaRPr lang="en-US"/>
          </a:p>
        </p:txBody>
      </p:sp>
    </p:spTree>
    <p:extLst>
      <p:ext uri="{BB962C8B-B14F-4D97-AF65-F5344CB8AC3E}">
        <p14:creationId xmlns:p14="http://schemas.microsoft.com/office/powerpoint/2010/main" val="307116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32</a:t>
            </a:fld>
            <a:endParaRPr lang="en-US"/>
          </a:p>
        </p:txBody>
      </p:sp>
    </p:spTree>
    <p:extLst>
      <p:ext uri="{BB962C8B-B14F-4D97-AF65-F5344CB8AC3E}">
        <p14:creationId xmlns:p14="http://schemas.microsoft.com/office/powerpoint/2010/main" val="2393994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33</a:t>
            </a:fld>
            <a:endParaRPr lang="en-US"/>
          </a:p>
        </p:txBody>
      </p:sp>
    </p:spTree>
    <p:extLst>
      <p:ext uri="{BB962C8B-B14F-4D97-AF65-F5344CB8AC3E}">
        <p14:creationId xmlns:p14="http://schemas.microsoft.com/office/powerpoint/2010/main" val="1923721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34</a:t>
            </a:fld>
            <a:endParaRPr lang="en-US"/>
          </a:p>
        </p:txBody>
      </p:sp>
    </p:spTree>
    <p:extLst>
      <p:ext uri="{BB962C8B-B14F-4D97-AF65-F5344CB8AC3E}">
        <p14:creationId xmlns:p14="http://schemas.microsoft.com/office/powerpoint/2010/main" val="280829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35</a:t>
            </a:fld>
            <a:endParaRPr lang="en-US"/>
          </a:p>
        </p:txBody>
      </p:sp>
    </p:spTree>
    <p:extLst>
      <p:ext uri="{BB962C8B-B14F-4D97-AF65-F5344CB8AC3E}">
        <p14:creationId xmlns:p14="http://schemas.microsoft.com/office/powerpoint/2010/main" val="2151589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illustrates the true costs to an employer of funding HSAs rather than an HRA or FSA.  Of course,  every employer’s actual experience will be different, but these utilization rates are fairly common.</a:t>
            </a:r>
          </a:p>
          <a:p>
            <a:endParaRPr lang="en-US" dirty="0"/>
          </a:p>
          <a:p>
            <a:r>
              <a:rPr lang="en-US" dirty="0"/>
              <a:t>Utilization</a:t>
            </a:r>
            <a:r>
              <a:rPr lang="en-US" baseline="0" dirty="0"/>
              <a:t> is somewhat higher for FSAs because they are typically funded primarily with employee contributions and most employees will try to clean out the account before the end of the year.</a:t>
            </a:r>
          </a:p>
        </p:txBody>
      </p:sp>
      <p:sp>
        <p:nvSpPr>
          <p:cNvPr id="4" name="Slide Number Placeholder 3"/>
          <p:cNvSpPr>
            <a:spLocks noGrp="1"/>
          </p:cNvSpPr>
          <p:nvPr>
            <p:ph type="sldNum" sz="quarter" idx="10"/>
          </p:nvPr>
        </p:nvSpPr>
        <p:spPr/>
        <p:txBody>
          <a:bodyPr/>
          <a:lstStyle/>
          <a:p>
            <a:fld id="{6D312209-D9AA-45B1-81C2-E3A2DA43F5FE}" type="slidenum">
              <a:rPr lang="en-US" smtClean="0"/>
              <a:t>36</a:t>
            </a:fld>
            <a:endParaRPr lang="en-US"/>
          </a:p>
        </p:txBody>
      </p:sp>
    </p:spTree>
    <p:extLst>
      <p:ext uri="{BB962C8B-B14F-4D97-AF65-F5344CB8AC3E}">
        <p14:creationId xmlns:p14="http://schemas.microsoft.com/office/powerpoint/2010/main" val="2015043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312209-D9AA-45B1-81C2-E3A2DA43F5FE}" type="slidenum">
              <a:rPr lang="en-US" smtClean="0"/>
              <a:t>37</a:t>
            </a:fld>
            <a:endParaRPr lang="en-US"/>
          </a:p>
        </p:txBody>
      </p:sp>
    </p:spTree>
    <p:extLst>
      <p:ext uri="{BB962C8B-B14F-4D97-AF65-F5344CB8AC3E}">
        <p14:creationId xmlns:p14="http://schemas.microsoft.com/office/powerpoint/2010/main" val="551237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38</a:t>
            </a:fld>
            <a:endParaRPr lang="en-US"/>
          </a:p>
        </p:txBody>
      </p:sp>
    </p:spTree>
    <p:extLst>
      <p:ext uri="{BB962C8B-B14F-4D97-AF65-F5344CB8AC3E}">
        <p14:creationId xmlns:p14="http://schemas.microsoft.com/office/powerpoint/2010/main" val="40531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4</a:t>
            </a:fld>
            <a:endParaRPr lang="en-US"/>
          </a:p>
        </p:txBody>
      </p:sp>
    </p:spTree>
    <p:extLst>
      <p:ext uri="{BB962C8B-B14F-4D97-AF65-F5344CB8AC3E}">
        <p14:creationId xmlns:p14="http://schemas.microsoft.com/office/powerpoint/2010/main" val="202330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5</a:t>
            </a:fld>
            <a:endParaRPr lang="en-US"/>
          </a:p>
        </p:txBody>
      </p:sp>
    </p:spTree>
    <p:extLst>
      <p:ext uri="{BB962C8B-B14F-4D97-AF65-F5344CB8AC3E}">
        <p14:creationId xmlns:p14="http://schemas.microsoft.com/office/powerpoint/2010/main" val="183094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12209-D9AA-45B1-81C2-E3A2DA43F5FE}" type="slidenum">
              <a:rPr lang="en-US" smtClean="0"/>
              <a:t>6</a:t>
            </a:fld>
            <a:endParaRPr lang="en-US"/>
          </a:p>
        </p:txBody>
      </p:sp>
    </p:spTree>
    <p:extLst>
      <p:ext uri="{BB962C8B-B14F-4D97-AF65-F5344CB8AC3E}">
        <p14:creationId xmlns:p14="http://schemas.microsoft.com/office/powerpoint/2010/main" val="359803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4ECDE-037C-138D-2FB2-ACBA3903D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080E0-00B5-36C5-03DA-6C8AD65A2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CA975-9A13-169C-5C94-8C79803765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44A030-4094-7633-8992-9427A8E93922}"/>
              </a:ext>
            </a:extLst>
          </p:cNvPr>
          <p:cNvSpPr>
            <a:spLocks noGrp="1"/>
          </p:cNvSpPr>
          <p:nvPr>
            <p:ph type="sldNum" sz="quarter" idx="5"/>
          </p:nvPr>
        </p:nvSpPr>
        <p:spPr/>
        <p:txBody>
          <a:bodyPr/>
          <a:lstStyle/>
          <a:p>
            <a:fld id="{6D312209-D9AA-45B1-81C2-E3A2DA43F5FE}" type="slidenum">
              <a:rPr lang="en-US" smtClean="0"/>
              <a:t>7</a:t>
            </a:fld>
            <a:endParaRPr lang="en-US"/>
          </a:p>
        </p:txBody>
      </p:sp>
    </p:spTree>
    <p:extLst>
      <p:ext uri="{BB962C8B-B14F-4D97-AF65-F5344CB8AC3E}">
        <p14:creationId xmlns:p14="http://schemas.microsoft.com/office/powerpoint/2010/main" val="25685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0"/>
            <a:ext cx="1866900" cy="1050925"/>
          </a:xfrm>
        </p:spPr>
      </p:sp>
      <p:sp>
        <p:nvSpPr>
          <p:cNvPr id="3" name="Notes Placeholder 2"/>
          <p:cNvSpPr>
            <a:spLocks noGrp="1"/>
          </p:cNvSpPr>
          <p:nvPr>
            <p:ph type="body" idx="1"/>
          </p:nvPr>
        </p:nvSpPr>
        <p:spPr/>
        <p:txBody>
          <a:bodyPr/>
          <a:lstStyle/>
          <a:p>
            <a:r>
              <a:rPr lang="en-US" dirty="0"/>
              <a:t>A person who retires this year at age 65 can expect to spend around $285,000 for these items over the remainder of his or her lifetime.  And this amount keeps going up each year.  Where is this money going to come from?</a:t>
            </a:r>
          </a:p>
        </p:txBody>
      </p:sp>
    </p:spTree>
    <p:extLst>
      <p:ext uri="{BB962C8B-B14F-4D97-AF65-F5344CB8AC3E}">
        <p14:creationId xmlns:p14="http://schemas.microsoft.com/office/powerpoint/2010/main" val="169188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people retire, they will continue to have medical expenses, but in most cases, they will no longer be covered by an employer health plan.  Medicare does not cover all of these expenses.  This chart shows what expenses retired people can expect to face that are not generally paid by Medicare or Medicare Supplement plans.</a:t>
            </a:r>
          </a:p>
        </p:txBody>
      </p:sp>
      <p:sp>
        <p:nvSpPr>
          <p:cNvPr id="4" name="Slide Number Placeholder 3"/>
          <p:cNvSpPr>
            <a:spLocks noGrp="1"/>
          </p:cNvSpPr>
          <p:nvPr>
            <p:ph type="sldNum" sz="quarter" idx="5"/>
          </p:nvPr>
        </p:nvSpPr>
        <p:spPr/>
        <p:txBody>
          <a:bodyPr/>
          <a:lstStyle/>
          <a:p>
            <a:fld id="{6D312209-D9AA-45B1-81C2-E3A2DA43F5FE}" type="slidenum">
              <a:rPr lang="en-US" smtClean="0"/>
              <a:t>9</a:t>
            </a:fld>
            <a:endParaRPr lang="en-US" dirty="0"/>
          </a:p>
        </p:txBody>
      </p:sp>
    </p:spTree>
    <p:extLst>
      <p:ext uri="{BB962C8B-B14F-4D97-AF65-F5344CB8AC3E}">
        <p14:creationId xmlns:p14="http://schemas.microsoft.com/office/powerpoint/2010/main" val="230467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6B72-FB88-4E00-A59C-F101B3C565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1FE8F9C-B1A7-4610-87E7-132FB3EC1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5AB31D1-80E1-44B0-ABB6-F9ABC70F33F6}"/>
              </a:ext>
            </a:extLst>
          </p:cNvPr>
          <p:cNvSpPr>
            <a:spLocks noGrp="1"/>
          </p:cNvSpPr>
          <p:nvPr>
            <p:ph type="dt" sz="half" idx="10"/>
          </p:nvPr>
        </p:nvSpPr>
        <p:spPr/>
        <p:txBody>
          <a:bodyPr/>
          <a:lstStyle/>
          <a:p>
            <a:fld id="{48F3023E-B014-4A15-86B6-52A92C556101}" type="datetime1">
              <a:rPr lang="en-US" smtClean="0"/>
              <a:t>3/5/2024</a:t>
            </a:fld>
            <a:endParaRPr lang="en-US" dirty="0"/>
          </a:p>
        </p:txBody>
      </p:sp>
      <p:sp>
        <p:nvSpPr>
          <p:cNvPr id="5" name="Footer Placeholder 4">
            <a:extLst>
              <a:ext uri="{FF2B5EF4-FFF2-40B4-BE49-F238E27FC236}">
                <a16:creationId xmlns:a16="http://schemas.microsoft.com/office/drawing/2014/main" id="{75565134-1DDE-4D81-9CE6-271831855F26}"/>
              </a:ext>
            </a:extLst>
          </p:cNvPr>
          <p:cNvSpPr>
            <a:spLocks noGrp="1"/>
          </p:cNvSpPr>
          <p:nvPr>
            <p:ph type="ftr" sz="quarter" idx="11"/>
          </p:nvPr>
        </p:nvSpPr>
        <p:spPr/>
        <p:txBody>
          <a:bodyPr/>
          <a:lstStyle/>
          <a:p>
            <a:r>
              <a:rPr lang="en-US"/>
              <a:t>©2024 Advantage Administrators</a:t>
            </a:r>
            <a:endParaRPr lang="en-US" dirty="0"/>
          </a:p>
        </p:txBody>
      </p:sp>
      <p:sp>
        <p:nvSpPr>
          <p:cNvPr id="6" name="Slide Number Placeholder 5">
            <a:extLst>
              <a:ext uri="{FF2B5EF4-FFF2-40B4-BE49-F238E27FC236}">
                <a16:creationId xmlns:a16="http://schemas.microsoft.com/office/drawing/2014/main" id="{5D6191BC-9CC3-44C6-80C6-CDF21C332B1A}"/>
              </a:ext>
            </a:extLst>
          </p:cNvPr>
          <p:cNvSpPr>
            <a:spLocks noGrp="1"/>
          </p:cNvSpPr>
          <p:nvPr>
            <p:ph type="sldNum" sz="quarter" idx="12"/>
          </p:nvPr>
        </p:nvSpPr>
        <p:spPr/>
        <p:txBody>
          <a:bodyPr/>
          <a:lstStyle/>
          <a:p>
            <a:fld id="{17449155-D5B9-4F79-A05C-3203ADBEA8FD}" type="slidenum">
              <a:rPr lang="en-US" smtClean="0"/>
              <a:t>‹#›</a:t>
            </a:fld>
            <a:endParaRPr lang="en-US" dirty="0"/>
          </a:p>
        </p:txBody>
      </p:sp>
    </p:spTree>
    <p:extLst>
      <p:ext uri="{BB962C8B-B14F-4D97-AF65-F5344CB8AC3E}">
        <p14:creationId xmlns:p14="http://schemas.microsoft.com/office/powerpoint/2010/main" val="346325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C1EB-EC53-422E-85A4-7AB2C4BDA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22A898-E992-4F20-A8B6-F7687ECD0C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FEDAF-9850-4613-A3FF-1E943F025427}"/>
              </a:ext>
            </a:extLst>
          </p:cNvPr>
          <p:cNvSpPr>
            <a:spLocks noGrp="1"/>
          </p:cNvSpPr>
          <p:nvPr>
            <p:ph type="dt" sz="half" idx="10"/>
          </p:nvPr>
        </p:nvSpPr>
        <p:spPr/>
        <p:txBody>
          <a:bodyPr/>
          <a:lstStyle/>
          <a:p>
            <a:fld id="{9C74172B-A4B4-4D7B-8D86-953B7EEB8435}" type="datetime1">
              <a:rPr lang="en-US" smtClean="0"/>
              <a:t>3/5/2024</a:t>
            </a:fld>
            <a:endParaRPr lang="en-US"/>
          </a:p>
        </p:txBody>
      </p:sp>
      <p:sp>
        <p:nvSpPr>
          <p:cNvPr id="5" name="Footer Placeholder 4">
            <a:extLst>
              <a:ext uri="{FF2B5EF4-FFF2-40B4-BE49-F238E27FC236}">
                <a16:creationId xmlns:a16="http://schemas.microsoft.com/office/drawing/2014/main" id="{F2E42357-DE88-4B63-B70A-54F915C9952C}"/>
              </a:ext>
            </a:extLst>
          </p:cNvPr>
          <p:cNvSpPr>
            <a:spLocks noGrp="1"/>
          </p:cNvSpPr>
          <p:nvPr>
            <p:ph type="ftr" sz="quarter" idx="11"/>
          </p:nvPr>
        </p:nvSpPr>
        <p:spPr/>
        <p:txBody>
          <a:bodyPr/>
          <a:lstStyle/>
          <a:p>
            <a:r>
              <a:rPr lang="en-US"/>
              <a:t>©2024 Advantage Administrators</a:t>
            </a:r>
          </a:p>
        </p:txBody>
      </p:sp>
      <p:sp>
        <p:nvSpPr>
          <p:cNvPr id="6" name="Slide Number Placeholder 5">
            <a:extLst>
              <a:ext uri="{FF2B5EF4-FFF2-40B4-BE49-F238E27FC236}">
                <a16:creationId xmlns:a16="http://schemas.microsoft.com/office/drawing/2014/main" id="{EF8C3246-49E3-469A-80ED-B38A02E9A8D5}"/>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365524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1D8C8-A74C-47C6-AFF8-9F6D0899EA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B2FC5-87B6-42BF-A3A9-9C3FED52D1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37C04-4721-4835-B364-8D7AC766AD0B}"/>
              </a:ext>
            </a:extLst>
          </p:cNvPr>
          <p:cNvSpPr>
            <a:spLocks noGrp="1"/>
          </p:cNvSpPr>
          <p:nvPr>
            <p:ph type="dt" sz="half" idx="10"/>
          </p:nvPr>
        </p:nvSpPr>
        <p:spPr/>
        <p:txBody>
          <a:bodyPr/>
          <a:lstStyle/>
          <a:p>
            <a:fld id="{9AD497AD-C0D0-4F91-AD05-286115F207F8}" type="datetime1">
              <a:rPr lang="en-US" smtClean="0"/>
              <a:t>3/5/2024</a:t>
            </a:fld>
            <a:endParaRPr lang="en-US"/>
          </a:p>
        </p:txBody>
      </p:sp>
      <p:sp>
        <p:nvSpPr>
          <p:cNvPr id="5" name="Footer Placeholder 4">
            <a:extLst>
              <a:ext uri="{FF2B5EF4-FFF2-40B4-BE49-F238E27FC236}">
                <a16:creationId xmlns:a16="http://schemas.microsoft.com/office/drawing/2014/main" id="{F5845993-A864-4B4F-B106-985C18026026}"/>
              </a:ext>
            </a:extLst>
          </p:cNvPr>
          <p:cNvSpPr>
            <a:spLocks noGrp="1"/>
          </p:cNvSpPr>
          <p:nvPr>
            <p:ph type="ftr" sz="quarter" idx="11"/>
          </p:nvPr>
        </p:nvSpPr>
        <p:spPr/>
        <p:txBody>
          <a:bodyPr/>
          <a:lstStyle/>
          <a:p>
            <a:r>
              <a:rPr lang="en-US"/>
              <a:t>©2024 Advantage Administrators</a:t>
            </a:r>
          </a:p>
        </p:txBody>
      </p:sp>
      <p:sp>
        <p:nvSpPr>
          <p:cNvPr id="6" name="Slide Number Placeholder 5">
            <a:extLst>
              <a:ext uri="{FF2B5EF4-FFF2-40B4-BE49-F238E27FC236}">
                <a16:creationId xmlns:a16="http://schemas.microsoft.com/office/drawing/2014/main" id="{0E2DE910-01B4-43C5-BBF0-31AC141CEE14}"/>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2335841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lin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DA65-3937-4BC5-BD65-BD8BCF08E077}"/>
              </a:ext>
            </a:extLst>
          </p:cNvPr>
          <p:cNvSpPr>
            <a:spLocks noGrp="1"/>
          </p:cNvSpPr>
          <p:nvPr>
            <p:ph type="title"/>
          </p:nvPr>
        </p:nvSpPr>
        <p:spPr>
          <a:xfrm>
            <a:off x="266715" y="281122"/>
            <a:ext cx="11631598" cy="752099"/>
          </a:xfrm>
        </p:spPr>
        <p:txBody>
          <a:bodyPr/>
          <a:lstStyle/>
          <a:p>
            <a:r>
              <a:rPr lang="en-US"/>
              <a:t>Click to edit Master title style</a:t>
            </a:r>
          </a:p>
        </p:txBody>
      </p:sp>
      <p:sp>
        <p:nvSpPr>
          <p:cNvPr id="6" name="Date Placeholder 5">
            <a:extLst>
              <a:ext uri="{FF2B5EF4-FFF2-40B4-BE49-F238E27FC236}">
                <a16:creationId xmlns:a16="http://schemas.microsoft.com/office/drawing/2014/main" id="{FF7C7974-CC19-48DA-B989-1787DFF2709A}"/>
              </a:ext>
            </a:extLst>
          </p:cNvPr>
          <p:cNvSpPr>
            <a:spLocks noGrp="1"/>
          </p:cNvSpPr>
          <p:nvPr>
            <p:ph type="dt" sz="half" idx="10"/>
          </p:nvPr>
        </p:nvSpPr>
        <p:spPr>
          <a:xfrm>
            <a:off x="293688" y="6971410"/>
            <a:ext cx="2743200" cy="365125"/>
          </a:xfrm>
          <a:prstGeom prst="rect">
            <a:avLst/>
          </a:prstGeom>
        </p:spPr>
        <p:txBody>
          <a:bodyPr/>
          <a:lstStyle/>
          <a:p>
            <a:fld id="{D91BC6B3-9E1B-4FC9-BD36-D8252C4F6A2C}" type="datetime1">
              <a:rPr lang="en-US" smtClean="0"/>
              <a:t>3/5/2024</a:t>
            </a:fld>
            <a:endParaRPr lang="en-US"/>
          </a:p>
        </p:txBody>
      </p:sp>
      <p:sp>
        <p:nvSpPr>
          <p:cNvPr id="7" name="Footer Placeholder 6">
            <a:extLst>
              <a:ext uri="{FF2B5EF4-FFF2-40B4-BE49-F238E27FC236}">
                <a16:creationId xmlns:a16="http://schemas.microsoft.com/office/drawing/2014/main" id="{2C38A847-BCE2-4018-83DA-2E62BEC30DB2}"/>
              </a:ext>
            </a:extLst>
          </p:cNvPr>
          <p:cNvSpPr>
            <a:spLocks noGrp="1"/>
          </p:cNvSpPr>
          <p:nvPr>
            <p:ph type="ftr" sz="quarter" idx="11"/>
          </p:nvPr>
        </p:nvSpPr>
        <p:spPr/>
        <p:txBody>
          <a:bodyPr/>
          <a:lstStyle>
            <a:lvl1pPr>
              <a:defRPr/>
            </a:lvl1pPr>
          </a:lstStyle>
          <a:p>
            <a:r>
              <a:rPr lang="en-US">
                <a:solidFill>
                  <a:srgbClr val="000000"/>
                </a:solidFill>
                <a:sym typeface="Helvetica Light"/>
              </a:rPr>
              <a:t>©2024 Advantage Administrators</a:t>
            </a:r>
            <a:endParaRPr lang="en-US" sz="562" dirty="0"/>
          </a:p>
        </p:txBody>
      </p:sp>
      <p:sp>
        <p:nvSpPr>
          <p:cNvPr id="8" name="Slide Number Placeholder 7">
            <a:extLst>
              <a:ext uri="{FF2B5EF4-FFF2-40B4-BE49-F238E27FC236}">
                <a16:creationId xmlns:a16="http://schemas.microsoft.com/office/drawing/2014/main" id="{E92C9277-9171-4C9D-A380-48CB520276B5}"/>
              </a:ext>
            </a:extLst>
          </p:cNvPr>
          <p:cNvSpPr>
            <a:spLocks noGrp="1"/>
          </p:cNvSpPr>
          <p:nvPr>
            <p:ph type="sldNum" sz="quarter" idx="12"/>
          </p:nvPr>
        </p:nvSpPr>
        <p:spPr/>
        <p:txBody>
          <a:bodyPr/>
          <a:lstStyle/>
          <a:p>
            <a:fld id="{86CB4B4D-7CA3-9044-876B-883B54F8677D}" type="slidenum">
              <a:rPr lang="en-US" smtClean="0"/>
              <a:pPr/>
              <a:t>‹#›</a:t>
            </a:fld>
            <a:endParaRPr lang="en-US" dirty="0"/>
          </a:p>
        </p:txBody>
      </p:sp>
      <p:sp>
        <p:nvSpPr>
          <p:cNvPr id="9" name="Text Placeholder 3">
            <a:extLst>
              <a:ext uri="{FF2B5EF4-FFF2-40B4-BE49-F238E27FC236}">
                <a16:creationId xmlns:a16="http://schemas.microsoft.com/office/drawing/2014/main" id="{D2699327-A193-4FFF-9456-8CA5CC768124}"/>
              </a:ext>
            </a:extLst>
          </p:cNvPr>
          <p:cNvSpPr>
            <a:spLocks noGrp="1"/>
          </p:cNvSpPr>
          <p:nvPr>
            <p:ph type="body" sz="quarter" idx="14"/>
          </p:nvPr>
        </p:nvSpPr>
        <p:spPr>
          <a:xfrm>
            <a:off x="266716" y="811871"/>
            <a:ext cx="11602656" cy="628973"/>
          </a:xfrm>
        </p:spPr>
        <p:txBody>
          <a:bodyPr/>
          <a:lstStyle>
            <a:lvl1pPr algn="ctr">
              <a:defRPr sz="2400">
                <a:solidFill>
                  <a:schemeClr val="accent5"/>
                </a:solidFill>
              </a:defRPr>
            </a:lvl1pPr>
          </a:lstStyle>
          <a:p>
            <a:pPr lvl="0"/>
            <a:r>
              <a:rPr lang="en-US"/>
              <a:t>Edit Master text styles</a:t>
            </a:r>
          </a:p>
        </p:txBody>
      </p:sp>
    </p:spTree>
    <p:extLst>
      <p:ext uri="{BB962C8B-B14F-4D97-AF65-F5344CB8AC3E}">
        <p14:creationId xmlns:p14="http://schemas.microsoft.com/office/powerpoint/2010/main" val="41330098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641B-E044-4908-A8EE-CB65D6B52A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ECD82D2-C10D-44C4-A785-2CEA3CEA2129}"/>
              </a:ext>
            </a:extLst>
          </p:cNvPr>
          <p:cNvSpPr>
            <a:spLocks noGrp="1"/>
          </p:cNvSpPr>
          <p:nvPr>
            <p:ph type="sldNum" sz="quarter" idx="10"/>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53376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hidden="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black">
          <a:xfrm>
            <a:off x="450203" y="6119147"/>
            <a:ext cx="1253377" cy="268786"/>
          </a:xfrm>
          <a:prstGeom prst="rect">
            <a:avLst/>
          </a:prstGeom>
        </p:spPr>
      </p:pic>
      <p:sp>
        <p:nvSpPr>
          <p:cNvPr id="8" name="Title 1"/>
          <p:cNvSpPr>
            <a:spLocks noGrp="1"/>
          </p:cNvSpPr>
          <p:nvPr>
            <p:ph type="title" hasCustomPrompt="1"/>
          </p:nvPr>
        </p:nvSpPr>
        <p:spPr>
          <a:xfrm>
            <a:off x="200146" y="4408772"/>
            <a:ext cx="7322523"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12" name="Picture Placeholder 8"/>
          <p:cNvSpPr>
            <a:spLocks noGrp="1"/>
          </p:cNvSpPr>
          <p:nvPr>
            <p:ph type="pic" sz="quarter" idx="11" hasCustomPrompt="1"/>
          </p:nvPr>
        </p:nvSpPr>
        <p:spPr>
          <a:xfrm>
            <a:off x="7649518" y="4376222"/>
            <a:ext cx="4289936" cy="1821633"/>
          </a:xfrm>
          <a:solidFill>
            <a:schemeClr val="bg1"/>
          </a:solidFill>
        </p:spPr>
        <p:txBody>
          <a:bodyPr lIns="0" tIns="0" rIns="0" bIns="0" anchor="ctr">
            <a:noAutofit/>
          </a:bodyPr>
          <a:lstStyle>
            <a:lvl1pPr marL="0" indent="0" algn="ctr">
              <a:buNone/>
              <a:defRPr sz="2800" b="1" baseline="0">
                <a:solidFill>
                  <a:schemeClr val="tx1"/>
                </a:solidFill>
              </a:defRPr>
            </a:lvl1pPr>
          </a:lstStyle>
          <a:p>
            <a:r>
              <a:rPr lang="en-US" dirty="0"/>
              <a:t>Click to insert your logo</a:t>
            </a:r>
          </a:p>
        </p:txBody>
      </p:sp>
    </p:spTree>
    <p:extLst>
      <p:ext uri="{BB962C8B-B14F-4D97-AF65-F5344CB8AC3E}">
        <p14:creationId xmlns:p14="http://schemas.microsoft.com/office/powerpoint/2010/main" val="398118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037DB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93526"/>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hidden="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8585" y="6121376"/>
            <a:ext cx="1254995" cy="269134"/>
          </a:xfrm>
          <a:prstGeom prst="rect">
            <a:avLst/>
          </a:prstGeom>
        </p:spPr>
      </p:pic>
      <p:sp>
        <p:nvSpPr>
          <p:cNvPr id="8" name="Picture Placeholder 8"/>
          <p:cNvSpPr>
            <a:spLocks noGrp="1"/>
          </p:cNvSpPr>
          <p:nvPr>
            <p:ph type="pic" sz="quarter" idx="11" hasCustomPrompt="1"/>
          </p:nvPr>
        </p:nvSpPr>
        <p:spPr>
          <a:xfrm>
            <a:off x="7611098" y="261257"/>
            <a:ext cx="4289936" cy="1821633"/>
          </a:xfrm>
          <a:noFill/>
        </p:spPr>
        <p:txBody>
          <a:bodyPr lIns="0" tIns="0" rIns="0" bIns="0" anchor="ctr">
            <a:noAutofit/>
          </a:bodyPr>
          <a:lstStyle>
            <a:lvl1pPr marL="0" indent="0" algn="ctr">
              <a:buNone/>
              <a:defRPr sz="2800" b="1" baseline="0">
                <a:solidFill>
                  <a:schemeClr val="tx1"/>
                </a:solidFill>
              </a:defRPr>
            </a:lvl1pPr>
          </a:lstStyle>
          <a:p>
            <a:r>
              <a:rPr lang="en-US" dirty="0"/>
              <a:t>Click to insert your logo</a:t>
            </a:r>
          </a:p>
        </p:txBody>
      </p:sp>
    </p:spTree>
    <p:extLst>
      <p:ext uri="{BB962C8B-B14F-4D97-AF65-F5344CB8AC3E}">
        <p14:creationId xmlns:p14="http://schemas.microsoft.com/office/powerpoint/2010/main" val="3020130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with picture">
    <p:spTree>
      <p:nvGrpSpPr>
        <p:cNvPr id="1" name=""/>
        <p:cNvGrpSpPr/>
        <p:nvPr/>
      </p:nvGrpSpPr>
      <p:grpSpPr>
        <a:xfrm>
          <a:off x="0" y="0"/>
          <a:ext cx="0" cy="0"/>
          <a:chOff x="0" y="0"/>
          <a:chExt cx="0" cy="0"/>
        </a:xfrm>
      </p:grpSpPr>
      <p:sp>
        <p:nvSpPr>
          <p:cNvPr id="4" name="Rectangle 3"/>
          <p:cNvSpPr/>
          <p:nvPr userDrawn="1"/>
        </p:nvSpPr>
        <p:spPr bwMode="auto">
          <a:xfrm>
            <a:off x="0" y="5122127"/>
            <a:ext cx="12266341" cy="1735873"/>
          </a:xfrm>
          <a:prstGeom prst="rect">
            <a:avLst/>
          </a:prstGeom>
          <a:solidFill>
            <a:srgbClr val="037D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522514" y="5498574"/>
            <a:ext cx="11328224" cy="899665"/>
          </a:xfrm>
        </p:spPr>
        <p:txBody>
          <a:bodyPr/>
          <a:lstStyle>
            <a:lvl1pP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2" hasCustomPrompt="1"/>
          </p:nvPr>
        </p:nvSpPr>
        <p:spPr>
          <a:xfrm>
            <a:off x="1" y="1"/>
            <a:ext cx="12192000" cy="5310350"/>
          </a:xfrm>
          <a:blipFill>
            <a:blip r:embed="rId2" cstate="email">
              <a:extLst>
                <a:ext uri="{28A0092B-C50C-407E-A947-70E740481C1C}">
                  <a14:useLocalDpi xmlns:a14="http://schemas.microsoft.com/office/drawing/2010/main" val="0"/>
                </a:ext>
              </a:extLst>
            </a:blip>
            <a:srcRect/>
            <a:stretch>
              <a:fillRect/>
            </a:stretch>
          </a:blipFill>
        </p:spPr>
        <p:txBody>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a:lvl1pPr>
          </a:lstStyle>
          <a:p>
            <a:r>
              <a:rPr lang="en-US" dirty="0"/>
              <a:t>Insert a picture– </a:t>
            </a:r>
            <a:br>
              <a:rPr lang="en-US" dirty="0"/>
            </a:br>
            <a:r>
              <a:rPr lang="en-US" dirty="0"/>
              <a:t>use the cropping tool to adjust the image to fit</a:t>
            </a:r>
          </a:p>
          <a:p>
            <a:endParaRPr lang="en-US" dirty="0"/>
          </a:p>
        </p:txBody>
      </p:sp>
      <p:sp>
        <p:nvSpPr>
          <p:cNvPr id="8" name="Picture Placeholder 8"/>
          <p:cNvSpPr>
            <a:spLocks noGrp="1"/>
          </p:cNvSpPr>
          <p:nvPr>
            <p:ph type="pic" sz="quarter" idx="11" hasCustomPrompt="1"/>
          </p:nvPr>
        </p:nvSpPr>
        <p:spPr>
          <a:xfrm>
            <a:off x="7611098" y="261257"/>
            <a:ext cx="4289936" cy="1821633"/>
          </a:xfrm>
          <a:noFill/>
        </p:spPr>
        <p:txBody>
          <a:bodyPr lIns="0" tIns="0" rIns="0" bIns="0" anchor="ctr">
            <a:noAutofit/>
          </a:bodyPr>
          <a:lstStyle>
            <a:lvl1pPr marL="0" indent="0" algn="ctr">
              <a:buNone/>
              <a:defRPr sz="2800" b="1" baseline="0">
                <a:solidFill>
                  <a:schemeClr val="tx1"/>
                </a:solidFill>
              </a:defRPr>
            </a:lvl1pPr>
          </a:lstStyle>
          <a:p>
            <a:r>
              <a:rPr lang="en-US" dirty="0"/>
              <a:t>Click to insert your logo</a:t>
            </a:r>
          </a:p>
        </p:txBody>
      </p:sp>
    </p:spTree>
    <p:extLst>
      <p:ext uri="{BB962C8B-B14F-4D97-AF65-F5344CB8AC3E}">
        <p14:creationId xmlns:p14="http://schemas.microsoft.com/office/powerpoint/2010/main" val="3063003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 side with image and logo">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6073775" y="0"/>
            <a:ext cx="6118225" cy="6858000"/>
          </a:xfrm>
          <a:blipFill>
            <a:blip r:embed="rId2" cstate="email">
              <a:extLst>
                <a:ext uri="{28A0092B-C50C-407E-A947-70E740481C1C}">
                  <a14:useLocalDpi xmlns:a14="http://schemas.microsoft.com/office/drawing/2010/main" val="0"/>
                </a:ext>
              </a:extLst>
            </a:blip>
            <a:srcRect/>
            <a:stretch>
              <a:fillRect/>
            </a:stretch>
          </a:blipFill>
        </p:spPr>
        <p:txBody>
          <a:bodyPr anchor="ctr">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a:lvl1pPr>
          </a:lstStyle>
          <a:p>
            <a:r>
              <a:rPr lang="en-US" dirty="0"/>
              <a:t>Insert a picture– </a:t>
            </a:r>
            <a:br>
              <a:rPr lang="en-US" dirty="0"/>
            </a:br>
            <a:r>
              <a:rPr lang="en-US" dirty="0"/>
              <a:t>use the cropping tool to adjust the image to fit</a:t>
            </a:r>
          </a:p>
          <a:p>
            <a:endParaRPr lang="en-US" dirty="0"/>
          </a:p>
        </p:txBody>
      </p:sp>
      <p:sp>
        <p:nvSpPr>
          <p:cNvPr id="4" name="Rectangle 3"/>
          <p:cNvSpPr/>
          <p:nvPr userDrawn="1"/>
        </p:nvSpPr>
        <p:spPr bwMode="auto">
          <a:xfrm>
            <a:off x="1" y="1"/>
            <a:ext cx="6074228" cy="6858000"/>
          </a:xfrm>
          <a:prstGeom prst="rect">
            <a:avLst/>
          </a:prstGeom>
          <a:solidFill>
            <a:srgbClr val="037D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430030" y="796835"/>
            <a:ext cx="5017182" cy="3106426"/>
          </a:xfrm>
        </p:spPr>
        <p:txBody>
          <a:bodyPr/>
          <a:lstStyle>
            <a:lvl1pPr>
              <a:defRPr sz="6600">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30213" y="3903261"/>
            <a:ext cx="5016500" cy="1868204"/>
          </a:xfrm>
          <a:noFill/>
        </p:spPr>
        <p:txBody>
          <a:bodyPr/>
          <a:lstStyle>
            <a:lvl1pPr marL="0" indent="0">
              <a:buNone/>
              <a:defRPr>
                <a:solidFill>
                  <a:schemeClr val="bg1"/>
                </a:solidFill>
                <a:latin typeface="+mn-lt"/>
              </a:defRPr>
            </a:lvl1pPr>
            <a:lvl2pPr marL="0" indent="0">
              <a:buNone/>
              <a:defRPr>
                <a:solidFill>
                  <a:schemeClr val="bg1"/>
                </a:solidFill>
                <a:latin typeface="+mn-lt"/>
              </a:defRPr>
            </a:lvl2pPr>
            <a:lvl3pPr marL="0" indent="0">
              <a:buNone/>
              <a:defRPr>
                <a:solidFill>
                  <a:schemeClr val="bg1"/>
                </a:solidFill>
                <a:latin typeface="+mn-lt"/>
              </a:defRPr>
            </a:lvl3pPr>
            <a:lvl4pPr marL="0" indent="0">
              <a:buNone/>
              <a:defRPr>
                <a:solidFill>
                  <a:schemeClr val="bg1"/>
                </a:solidFill>
                <a:latin typeface="+mn-lt"/>
              </a:defRPr>
            </a:lvl4pPr>
            <a:lvl5pPr marL="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1" hasCustomPrompt="1"/>
          </p:nvPr>
        </p:nvSpPr>
        <p:spPr>
          <a:xfrm>
            <a:off x="7611098" y="261257"/>
            <a:ext cx="4289936" cy="1821633"/>
          </a:xfrm>
          <a:noFill/>
        </p:spPr>
        <p:txBody>
          <a:bodyPr lIns="0" tIns="0" rIns="0" bIns="0" anchor="ctr">
            <a:noAutofit/>
          </a:bodyPr>
          <a:lstStyle>
            <a:lvl1pPr marL="0" indent="0" algn="ctr">
              <a:buNone/>
              <a:defRPr sz="2800" b="1" baseline="0">
                <a:solidFill>
                  <a:schemeClr val="tx1"/>
                </a:solidFill>
              </a:defRPr>
            </a:lvl1pPr>
          </a:lstStyle>
          <a:p>
            <a:r>
              <a:rPr lang="en-US" dirty="0"/>
              <a:t>Click to insert your logo</a:t>
            </a:r>
          </a:p>
        </p:txBody>
      </p:sp>
    </p:spTree>
    <p:extLst>
      <p:ext uri="{BB962C8B-B14F-4D97-AF65-F5344CB8AC3E}">
        <p14:creationId xmlns:p14="http://schemas.microsoft.com/office/powerpoint/2010/main" val="30599096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or side and Image">
    <p:bg>
      <p:bgRef idx="1001">
        <a:schemeClr val="bg2"/>
      </p:bgRef>
    </p:bg>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6073775" y="-1"/>
            <a:ext cx="6118225" cy="6858001"/>
          </a:xfrm>
          <a:blipFill>
            <a:blip r:embed="rId2" cstate="email">
              <a:extLst>
                <a:ext uri="{28A0092B-C50C-407E-A947-70E740481C1C}">
                  <a14:useLocalDpi xmlns:a14="http://schemas.microsoft.com/office/drawing/2010/main" val="0"/>
                </a:ext>
              </a:extLst>
            </a:blip>
            <a:srcRect/>
            <a:stretch>
              <a:fillRect/>
            </a:stretch>
          </a:blipFill>
        </p:spPr>
        <p:txBody>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baseline="0"/>
            </a:lvl1pPr>
          </a:lstStyle>
          <a:p>
            <a:r>
              <a:rPr lang="en-US" dirty="0"/>
              <a:t>Insert a picture– </a:t>
            </a:r>
            <a:br>
              <a:rPr lang="en-US" dirty="0"/>
            </a:br>
            <a:r>
              <a:rPr lang="en-US" dirty="0"/>
              <a:t>use the cropping tool to adjust the image to fit</a:t>
            </a:r>
          </a:p>
          <a:p>
            <a:endParaRPr lang="en-US" dirty="0"/>
          </a:p>
        </p:txBody>
      </p:sp>
      <p:sp>
        <p:nvSpPr>
          <p:cNvPr id="2" name="Title 1"/>
          <p:cNvSpPr>
            <a:spLocks noGrp="1"/>
          </p:cNvSpPr>
          <p:nvPr>
            <p:ph type="title"/>
          </p:nvPr>
        </p:nvSpPr>
        <p:spPr>
          <a:xfrm>
            <a:off x="430030" y="796835"/>
            <a:ext cx="5017182" cy="3106426"/>
          </a:xfrm>
        </p:spPr>
        <p:txBody>
          <a:bodyPr/>
          <a:lstStyle>
            <a:lvl1pPr>
              <a:defRPr sz="6600">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30213" y="3903261"/>
            <a:ext cx="5016500" cy="1868204"/>
          </a:xfrm>
          <a:noFill/>
        </p:spPr>
        <p:txBody>
          <a:bodyPr/>
          <a:lstStyle>
            <a:lvl1pPr marL="0" indent="0">
              <a:buNone/>
              <a:defRPr>
                <a:solidFill>
                  <a:schemeClr val="bg1"/>
                </a:solidFill>
                <a:latin typeface="+mn-lt"/>
              </a:defRPr>
            </a:lvl1pPr>
            <a:lvl2pPr marL="0" indent="0">
              <a:buNone/>
              <a:defRPr>
                <a:solidFill>
                  <a:schemeClr val="bg1"/>
                </a:solidFill>
                <a:latin typeface="+mn-lt"/>
              </a:defRPr>
            </a:lvl2pPr>
            <a:lvl3pPr marL="0" indent="0">
              <a:buNone/>
              <a:defRPr>
                <a:solidFill>
                  <a:schemeClr val="bg1"/>
                </a:solidFill>
                <a:latin typeface="+mn-lt"/>
              </a:defRPr>
            </a:lvl3pPr>
            <a:lvl4pPr marL="0" indent="0">
              <a:buNone/>
              <a:defRPr>
                <a:solidFill>
                  <a:schemeClr val="bg1"/>
                </a:solidFill>
                <a:latin typeface="+mn-lt"/>
              </a:defRPr>
            </a:lvl4pPr>
            <a:lvl5pPr marL="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5526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20919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C407-495A-4DA6-8DA5-B38E9CAA5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CFA1-42A3-4B6A-9596-EF09D980B8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5999A-254A-40DD-9062-4B8895961BFA}"/>
              </a:ext>
            </a:extLst>
          </p:cNvPr>
          <p:cNvSpPr>
            <a:spLocks noGrp="1"/>
          </p:cNvSpPr>
          <p:nvPr>
            <p:ph type="dt" sz="half" idx="10"/>
          </p:nvPr>
        </p:nvSpPr>
        <p:spPr/>
        <p:txBody>
          <a:bodyPr/>
          <a:lstStyle/>
          <a:p>
            <a:fld id="{744C5ECC-8F80-4B1C-9567-2921D468E923}" type="datetime1">
              <a:rPr lang="en-US" smtClean="0"/>
              <a:t>3/5/2024</a:t>
            </a:fld>
            <a:endParaRPr lang="en-US"/>
          </a:p>
        </p:txBody>
      </p:sp>
      <p:sp>
        <p:nvSpPr>
          <p:cNvPr id="5" name="Footer Placeholder 4">
            <a:extLst>
              <a:ext uri="{FF2B5EF4-FFF2-40B4-BE49-F238E27FC236}">
                <a16:creationId xmlns:a16="http://schemas.microsoft.com/office/drawing/2014/main" id="{70763EB5-5693-4581-932D-A6DD5A6C0D5C}"/>
              </a:ext>
            </a:extLst>
          </p:cNvPr>
          <p:cNvSpPr>
            <a:spLocks noGrp="1"/>
          </p:cNvSpPr>
          <p:nvPr>
            <p:ph type="ftr" sz="quarter" idx="11"/>
          </p:nvPr>
        </p:nvSpPr>
        <p:spPr/>
        <p:txBody>
          <a:bodyPr/>
          <a:lstStyle/>
          <a:p>
            <a:r>
              <a:rPr lang="en-US"/>
              <a:t>©2024 Advantage Administrators</a:t>
            </a:r>
          </a:p>
        </p:txBody>
      </p:sp>
      <p:sp>
        <p:nvSpPr>
          <p:cNvPr id="6" name="Slide Number Placeholder 5">
            <a:extLst>
              <a:ext uri="{FF2B5EF4-FFF2-40B4-BE49-F238E27FC236}">
                <a16:creationId xmlns:a16="http://schemas.microsoft.com/office/drawing/2014/main" id="{491BD694-7F77-45E9-8137-9B59FE1DC1A2}"/>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2661737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ub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69875" y="979488"/>
            <a:ext cx="11652250" cy="627864"/>
          </a:xfrm>
          <a:noFill/>
        </p:spPr>
        <p:txBody>
          <a:bodyPr/>
          <a:lstStyle>
            <a:lvl1pPr marL="0" indent="0">
              <a:buNone/>
              <a:defRPr sz="3200">
                <a:solidFill>
                  <a:schemeClr val="tx1">
                    <a:lumMod val="50000"/>
                    <a:lumOff val="50000"/>
                  </a:schemeClr>
                </a:solidFill>
              </a:defRPr>
            </a:lvl1pPr>
            <a:lvl2pPr marL="336145" indent="0">
              <a:buNone/>
              <a:defRPr/>
            </a:lvl2pPr>
            <a:lvl3pPr marL="560241" indent="0">
              <a:buNone/>
              <a:defRPr/>
            </a:lvl3pPr>
            <a:lvl4pPr marL="784338" indent="0">
              <a:buNone/>
              <a:defRPr/>
            </a:lvl4pPr>
            <a:lvl5pPr marL="1008434" indent="0">
              <a:buNone/>
              <a:defRPr/>
            </a:lvl5pPr>
          </a:lstStyle>
          <a:p>
            <a:pPr lvl="0"/>
            <a:r>
              <a:rPr lang="en-US"/>
              <a:t>Click to edit Master text styles</a:t>
            </a:r>
          </a:p>
        </p:txBody>
      </p:sp>
    </p:spTree>
    <p:extLst>
      <p:ext uri="{BB962C8B-B14F-4D97-AF65-F5344CB8AC3E}">
        <p14:creationId xmlns:p14="http://schemas.microsoft.com/office/powerpoint/2010/main" val="8911667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07052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689422"/>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1"/>
          </p:nvPr>
        </p:nvSpPr>
        <p:spPr>
          <a:xfrm>
            <a:off x="269875" y="979488"/>
            <a:ext cx="11652250" cy="627864"/>
          </a:xfrm>
          <a:noFill/>
        </p:spPr>
        <p:txBody>
          <a:bodyPr/>
          <a:lstStyle>
            <a:lvl1pPr marL="0" indent="0">
              <a:buNone/>
              <a:defRPr sz="3200">
                <a:solidFill>
                  <a:schemeClr val="tx1">
                    <a:lumMod val="50000"/>
                    <a:lumOff val="50000"/>
                  </a:schemeClr>
                </a:solidFill>
              </a:defRPr>
            </a:lvl1pPr>
            <a:lvl2pPr marL="336145" indent="0">
              <a:buNone/>
              <a:defRPr/>
            </a:lvl2pPr>
            <a:lvl3pPr marL="560241" indent="0">
              <a:buNone/>
              <a:defRPr/>
            </a:lvl3pPr>
            <a:lvl4pPr marL="784338" indent="0">
              <a:buNone/>
              <a:defRPr/>
            </a:lvl4pPr>
            <a:lvl5pPr marL="1008434" indent="0">
              <a:buNone/>
              <a:defRPr/>
            </a:lvl5pPr>
          </a:lstStyle>
          <a:p>
            <a:pPr lvl="0"/>
            <a:r>
              <a:rPr lang="en-US"/>
              <a:t>Click to edit Master text styles</a:t>
            </a:r>
          </a:p>
        </p:txBody>
      </p:sp>
    </p:spTree>
    <p:extLst>
      <p:ext uri="{BB962C8B-B14F-4D97-AF65-F5344CB8AC3E}">
        <p14:creationId xmlns:p14="http://schemas.microsoft.com/office/powerpoint/2010/main" val="6090665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9191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40418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6440" y="1189176"/>
            <a:ext cx="10820791" cy="1912639"/>
          </a:xfrm>
        </p:spPr>
        <p:txBody>
          <a:bodyPr wrap="square">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726439" y="207449"/>
            <a:ext cx="10820792" cy="899665"/>
          </a:xfrm>
        </p:spPr>
        <p:txBody>
          <a:bodyPr/>
          <a:lstStyle/>
          <a:p>
            <a:r>
              <a:rPr lang="en-US"/>
              <a:t>Click to edit Master title style</a:t>
            </a:r>
          </a:p>
        </p:txBody>
      </p:sp>
    </p:spTree>
    <p:extLst>
      <p:ext uri="{BB962C8B-B14F-4D97-AF65-F5344CB8AC3E}">
        <p14:creationId xmlns:p14="http://schemas.microsoft.com/office/powerpoint/2010/main" val="260008219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ub  and Bulle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662752"/>
            <a:ext cx="11653523" cy="2052030"/>
          </a:xfrm>
        </p:spPr>
        <p:txBody>
          <a:bodyPr>
            <a:spAutoFit/>
          </a:bodyPr>
          <a:lstStyle>
            <a:lvl1pPr>
              <a:defRPr sz="392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1"/>
          </p:nvPr>
        </p:nvSpPr>
        <p:spPr>
          <a:xfrm>
            <a:off x="269875" y="979488"/>
            <a:ext cx="11652250" cy="627864"/>
          </a:xfrm>
          <a:noFill/>
        </p:spPr>
        <p:txBody>
          <a:bodyPr/>
          <a:lstStyle>
            <a:lvl1pPr marL="0" indent="0">
              <a:buNone/>
              <a:defRPr sz="3200">
                <a:solidFill>
                  <a:schemeClr val="tx1">
                    <a:lumMod val="50000"/>
                    <a:lumOff val="50000"/>
                  </a:schemeClr>
                </a:solidFill>
              </a:defRPr>
            </a:lvl1pPr>
            <a:lvl2pPr marL="336145" indent="0">
              <a:buNone/>
              <a:defRPr/>
            </a:lvl2pPr>
            <a:lvl3pPr marL="560241" indent="0">
              <a:buNone/>
              <a:defRPr/>
            </a:lvl3pPr>
            <a:lvl4pPr marL="784338" indent="0">
              <a:buNone/>
              <a:defRPr/>
            </a:lvl4pPr>
            <a:lvl5pPr marL="1008434" indent="0">
              <a:buNone/>
              <a:defRPr/>
            </a:lvl5pPr>
          </a:lstStyle>
          <a:p>
            <a:pPr lvl="0"/>
            <a:r>
              <a:rPr lang="en-US"/>
              <a:t>Click to edit Master text styles</a:t>
            </a:r>
          </a:p>
        </p:txBody>
      </p:sp>
    </p:spTree>
    <p:extLst>
      <p:ext uri="{BB962C8B-B14F-4D97-AF65-F5344CB8AC3E}">
        <p14:creationId xmlns:p14="http://schemas.microsoft.com/office/powerpoint/2010/main" val="344021565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0" indent="0">
              <a:buNone/>
              <a:tabLst/>
              <a:defRPr sz="1961"/>
            </a:lvl3pPr>
            <a:lvl4pPr marL="0" indent="0">
              <a:buNone/>
              <a:defRPr/>
            </a:lvl4pPr>
            <a:lvl5pPr marL="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63423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716654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93670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8088-0675-46E6-9482-74357D22E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4B1469-B38F-4EF3-9215-A25644884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025C99-C59A-48FA-9591-AEC08D1809CA}"/>
              </a:ext>
            </a:extLst>
          </p:cNvPr>
          <p:cNvSpPr>
            <a:spLocks noGrp="1"/>
          </p:cNvSpPr>
          <p:nvPr>
            <p:ph type="dt" sz="half" idx="10"/>
          </p:nvPr>
        </p:nvSpPr>
        <p:spPr/>
        <p:txBody>
          <a:bodyPr/>
          <a:lstStyle/>
          <a:p>
            <a:fld id="{774C4F2B-9882-4AB8-AD16-A7AE0163E534}" type="datetime1">
              <a:rPr lang="en-US" smtClean="0"/>
              <a:t>3/5/2024</a:t>
            </a:fld>
            <a:endParaRPr lang="en-US"/>
          </a:p>
        </p:txBody>
      </p:sp>
      <p:sp>
        <p:nvSpPr>
          <p:cNvPr id="5" name="Footer Placeholder 4">
            <a:extLst>
              <a:ext uri="{FF2B5EF4-FFF2-40B4-BE49-F238E27FC236}">
                <a16:creationId xmlns:a16="http://schemas.microsoft.com/office/drawing/2014/main" id="{AD7C917E-13FD-43F5-BE46-E7D6151F2D71}"/>
              </a:ext>
            </a:extLst>
          </p:cNvPr>
          <p:cNvSpPr>
            <a:spLocks noGrp="1"/>
          </p:cNvSpPr>
          <p:nvPr>
            <p:ph type="ftr" sz="quarter" idx="11"/>
          </p:nvPr>
        </p:nvSpPr>
        <p:spPr/>
        <p:txBody>
          <a:bodyPr/>
          <a:lstStyle/>
          <a:p>
            <a:r>
              <a:rPr lang="en-US"/>
              <a:t>©2024 Advantage Administrators</a:t>
            </a:r>
          </a:p>
        </p:txBody>
      </p:sp>
      <p:sp>
        <p:nvSpPr>
          <p:cNvPr id="6" name="Slide Number Placeholder 5">
            <a:extLst>
              <a:ext uri="{FF2B5EF4-FFF2-40B4-BE49-F238E27FC236}">
                <a16:creationId xmlns:a16="http://schemas.microsoft.com/office/drawing/2014/main" id="{9E2C043D-886A-439F-BD32-BAA7EC73D787}"/>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3625832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889242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10152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2028404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Demo slide">
    <p:bg>
      <p:bgPr>
        <a:solidFill>
          <a:srgbClr val="037DB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4482124" cy="724246"/>
          </a:xfrm>
          <a:noFill/>
        </p:spPr>
        <p:txBody>
          <a:bodyPr wrap="square"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919684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4481416" cy="1158793"/>
          </a:xfrm>
          <a:noFill/>
        </p:spPr>
        <p:txBody>
          <a:bodyPr wrap="square"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763221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564789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4" name="Picture Placeholder 3"/>
          <p:cNvSpPr>
            <a:spLocks noGrp="1"/>
          </p:cNvSpPr>
          <p:nvPr>
            <p:ph type="pic" sz="quarter" idx="10" hasCustomPrompt="1"/>
          </p:nvPr>
        </p:nvSpPr>
        <p:spPr>
          <a:xfrm>
            <a:off x="6509809" y="-1"/>
            <a:ext cx="5682191" cy="6377913"/>
          </a:xfrm>
          <a:blipFill>
            <a:blip r:embed="rId2" cstate="email">
              <a:extLst>
                <a:ext uri="{28A0092B-C50C-407E-A947-70E740481C1C}">
                  <a14:useLocalDpi xmlns:a14="http://schemas.microsoft.com/office/drawing/2010/main" val="0"/>
                </a:ext>
              </a:extLst>
            </a:blip>
            <a:srcRect/>
            <a:stretch>
              <a:fillRect/>
            </a:stretch>
          </a:blipFill>
        </p:spPr>
        <p:txBody>
          <a:bodyPr>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a:lvl1pPr>
          </a:lstStyle>
          <a:p>
            <a:r>
              <a:rPr lang="en-US" dirty="0"/>
              <a:t>Insert a picture– </a:t>
            </a:r>
            <a:br>
              <a:rPr lang="en-US" dirty="0"/>
            </a:br>
            <a:r>
              <a:rPr lang="en-US" dirty="0"/>
              <a:t>use the cropping tool to adjust the image to fit</a:t>
            </a:r>
          </a:p>
          <a:p>
            <a:endParaRPr lang="en-US" dirty="0"/>
          </a:p>
        </p:txBody>
      </p:sp>
    </p:spTree>
    <p:extLst>
      <p:ext uri="{BB962C8B-B14F-4D97-AF65-F5344CB8AC3E}">
        <p14:creationId xmlns:p14="http://schemas.microsoft.com/office/powerpoint/2010/main" val="108676753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6298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02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50-50 Right Photo Layout">
    <p:spTree>
      <p:nvGrpSpPr>
        <p:cNvPr id="1" name=""/>
        <p:cNvGrpSpPr/>
        <p:nvPr/>
      </p:nvGrpSpPr>
      <p:grpSpPr>
        <a:xfrm>
          <a:off x="0" y="0"/>
          <a:ext cx="0" cy="0"/>
          <a:chOff x="0" y="0"/>
          <a:chExt cx="0" cy="0"/>
        </a:xfrm>
      </p:grpSpPr>
      <p:sp>
        <p:nvSpPr>
          <p:cNvPr id="4" name="Title 1"/>
          <p:cNvSpPr>
            <a:spLocks noGrp="1"/>
          </p:cNvSpPr>
          <p:nvPr>
            <p:ph type="title"/>
          </p:nvPr>
        </p:nvSpPr>
        <p:spPr>
          <a:xfrm>
            <a:off x="269241" y="289511"/>
            <a:ext cx="5378548" cy="899665"/>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269239" y="1791092"/>
            <a:ext cx="5377478" cy="2360133"/>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hasCustomPrompt="1"/>
          </p:nvPr>
        </p:nvSpPr>
        <p:spPr>
          <a:xfrm flipH="1">
            <a:off x="6675438" y="0"/>
            <a:ext cx="5516562" cy="6414052"/>
          </a:xfrm>
          <a:blipFill>
            <a:blip r:embed="rId2" cstate="email">
              <a:extLst>
                <a:ext uri="{28A0092B-C50C-407E-A947-70E740481C1C}">
                  <a14:useLocalDpi xmlns:a14="http://schemas.microsoft.com/office/drawing/2010/main" val="0"/>
                </a:ext>
              </a:extLst>
            </a:blip>
            <a:srcRect/>
            <a:stretch>
              <a:fillRect/>
            </a:stretch>
          </a:blipFill>
        </p:spPr>
        <p:txBody>
          <a:bodyPr>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a:lvl1pPr>
          </a:lstStyle>
          <a:p>
            <a:r>
              <a:rPr lang="en-US" dirty="0"/>
              <a:t>Insert a picture– </a:t>
            </a:r>
            <a:br>
              <a:rPr lang="en-US" dirty="0"/>
            </a:br>
            <a:r>
              <a:rPr lang="en-US" dirty="0"/>
              <a:t>use the cropping tool to adjust the image to fit</a:t>
            </a:r>
          </a:p>
          <a:p>
            <a:endParaRPr lang="en-US" dirty="0"/>
          </a:p>
        </p:txBody>
      </p:sp>
    </p:spTree>
    <p:extLst>
      <p:ext uri="{BB962C8B-B14F-4D97-AF65-F5344CB8AC3E}">
        <p14:creationId xmlns:p14="http://schemas.microsoft.com/office/powerpoint/2010/main" val="22699340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0CB3F-729B-4D0D-9E51-0104D83D4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99017-193E-47C3-B8BD-66731992A0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3DF904-EF99-4134-B47C-025A7A9E2B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7A4283-2604-4D35-8E28-3DDCF6E58310}"/>
              </a:ext>
            </a:extLst>
          </p:cNvPr>
          <p:cNvSpPr>
            <a:spLocks noGrp="1"/>
          </p:cNvSpPr>
          <p:nvPr>
            <p:ph type="dt" sz="half" idx="10"/>
          </p:nvPr>
        </p:nvSpPr>
        <p:spPr/>
        <p:txBody>
          <a:bodyPr/>
          <a:lstStyle/>
          <a:p>
            <a:fld id="{1B43B071-A292-4E9F-95DD-DF3AA5B47C46}" type="datetime1">
              <a:rPr lang="en-US" smtClean="0"/>
              <a:t>3/5/2024</a:t>
            </a:fld>
            <a:endParaRPr lang="en-US"/>
          </a:p>
        </p:txBody>
      </p:sp>
      <p:sp>
        <p:nvSpPr>
          <p:cNvPr id="6" name="Footer Placeholder 5">
            <a:extLst>
              <a:ext uri="{FF2B5EF4-FFF2-40B4-BE49-F238E27FC236}">
                <a16:creationId xmlns:a16="http://schemas.microsoft.com/office/drawing/2014/main" id="{5BB94792-A6FD-4A79-836A-D2D315DB11E8}"/>
              </a:ext>
            </a:extLst>
          </p:cNvPr>
          <p:cNvSpPr>
            <a:spLocks noGrp="1"/>
          </p:cNvSpPr>
          <p:nvPr>
            <p:ph type="ftr" sz="quarter" idx="11"/>
          </p:nvPr>
        </p:nvSpPr>
        <p:spPr/>
        <p:txBody>
          <a:bodyPr/>
          <a:lstStyle/>
          <a:p>
            <a:r>
              <a:rPr lang="en-US"/>
              <a:t>©2024 Advantage Administrators</a:t>
            </a:r>
          </a:p>
        </p:txBody>
      </p:sp>
      <p:sp>
        <p:nvSpPr>
          <p:cNvPr id="7" name="Slide Number Placeholder 6">
            <a:extLst>
              <a:ext uri="{FF2B5EF4-FFF2-40B4-BE49-F238E27FC236}">
                <a16:creationId xmlns:a16="http://schemas.microsoft.com/office/drawing/2014/main" id="{F45130CC-AD6B-44F6-9431-CD27CACAB973}"/>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1900143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50-50 Right Photo Layout with logo">
    <p:spTree>
      <p:nvGrpSpPr>
        <p:cNvPr id="1" name=""/>
        <p:cNvGrpSpPr/>
        <p:nvPr/>
      </p:nvGrpSpPr>
      <p:grpSpPr>
        <a:xfrm>
          <a:off x="0" y="0"/>
          <a:ext cx="0" cy="0"/>
          <a:chOff x="0" y="0"/>
          <a:chExt cx="0" cy="0"/>
        </a:xfrm>
      </p:grpSpPr>
      <p:sp>
        <p:nvSpPr>
          <p:cNvPr id="4" name="Title 1"/>
          <p:cNvSpPr>
            <a:spLocks noGrp="1"/>
          </p:cNvSpPr>
          <p:nvPr>
            <p:ph type="title"/>
          </p:nvPr>
        </p:nvSpPr>
        <p:spPr>
          <a:xfrm>
            <a:off x="269241" y="289511"/>
            <a:ext cx="5378548" cy="899665"/>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269239" y="1791092"/>
            <a:ext cx="5377478" cy="2360133"/>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Placeholder 5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a:xfrm flipH="1">
            <a:off x="6675514" y="0"/>
            <a:ext cx="5516483" cy="6294783"/>
          </a:xfrm>
          <a:prstGeom prst="rect">
            <a:avLst/>
          </a:prstGeom>
          <a:solidFill>
            <a:schemeClr val="bg1"/>
          </a:solidFill>
        </p:spPr>
      </p:pic>
      <p:pic>
        <p:nvPicPr>
          <p:cNvPr id="8" name="Picture Placeholder 38"/>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689339" y="4715213"/>
            <a:ext cx="4289936" cy="1376121"/>
          </a:xfrm>
          <a:prstGeom prst="rect">
            <a:avLst/>
          </a:prstGeom>
          <a:solidFill>
            <a:schemeClr val="accent5"/>
          </a:solidFill>
        </p:spPr>
      </p:pic>
    </p:spTree>
    <p:extLst>
      <p:ext uri="{BB962C8B-B14F-4D97-AF65-F5344CB8AC3E}">
        <p14:creationId xmlns:p14="http://schemas.microsoft.com/office/powerpoint/2010/main" val="211599528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Box 4"/>
          <p:cNvSpPr txBox="1"/>
          <p:nvPr/>
        </p:nvSpPr>
        <p:spPr>
          <a:xfrm>
            <a:off x="9579700" y="6249962"/>
            <a:ext cx="2009869" cy="486833"/>
          </a:xfrm>
          <a:prstGeom prst="rect">
            <a:avLst/>
          </a:prstGeom>
          <a:noFill/>
        </p:spPr>
        <p:txBody>
          <a:bodyPr wrap="square" lIns="91438" tIns="45719" rIns="91438" bIns="45719" rtlCol="0" anchor="ctr">
            <a:noAutofit/>
          </a:bodyPr>
          <a:lstStyle/>
          <a:p>
            <a:pPr marL="0" marR="0" indent="0" algn="r" defTabSz="457189" rtl="0" eaLnBrk="1" fontAlgn="auto" latinLnBrk="0" hangingPunct="1">
              <a:lnSpc>
                <a:spcPct val="100000"/>
              </a:lnSpc>
              <a:spcBef>
                <a:spcPts val="0"/>
              </a:spcBef>
              <a:spcAft>
                <a:spcPts val="0"/>
              </a:spcAft>
              <a:buClrTx/>
              <a:buSzTx/>
              <a:buFontTx/>
              <a:buNone/>
              <a:tabLst/>
              <a:defRPr/>
            </a:pPr>
            <a:fld id="{1DFE9BEC-2874-453E-8EEE-17B167386135}" type="slidenum">
              <a:rPr lang="en-US" sz="1125" smtClean="0">
                <a:solidFill>
                  <a:schemeClr val="bg1"/>
                </a:solidFill>
              </a:rPr>
              <a:pPr marL="0" marR="0" indent="0" algn="r" defTabSz="457189" rtl="0" eaLnBrk="1" fontAlgn="auto" latinLnBrk="0" hangingPunct="1">
                <a:lnSpc>
                  <a:spcPct val="100000"/>
                </a:lnSpc>
                <a:spcBef>
                  <a:spcPts val="0"/>
                </a:spcBef>
                <a:spcAft>
                  <a:spcPts val="0"/>
                </a:spcAft>
                <a:buClrTx/>
                <a:buSzTx/>
                <a:buFontTx/>
                <a:buNone/>
                <a:tabLst/>
                <a:defRPr/>
              </a:pPr>
              <a:t>‹#›</a:t>
            </a:fld>
            <a:endParaRPr lang="en-US" sz="1125" dirty="0">
              <a:solidFill>
                <a:schemeClr val="bg1"/>
              </a:solidFill>
            </a:endParaRPr>
          </a:p>
        </p:txBody>
      </p:sp>
      <p:sp>
        <p:nvSpPr>
          <p:cNvPr id="4" name="Text Placeholder 3"/>
          <p:cNvSpPr>
            <a:spLocks noGrp="1"/>
          </p:cNvSpPr>
          <p:nvPr>
            <p:ph type="body" sz="quarter" idx="10"/>
          </p:nvPr>
        </p:nvSpPr>
        <p:spPr>
          <a:xfrm>
            <a:off x="609600" y="1143002"/>
            <a:ext cx="10980739" cy="1868204"/>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6205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714500"/>
            <a:ext cx="5448300" cy="4714875"/>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714500"/>
            <a:ext cx="5448301" cy="4714875"/>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a:xfrm>
            <a:off x="11591924" y="6480175"/>
            <a:ext cx="542925" cy="365125"/>
          </a:xfrm>
          <a:prstGeom prst="rect">
            <a:avLst/>
          </a:prstGeom>
        </p:spPr>
        <p:txBody>
          <a:bodyPr/>
          <a:lstStyle/>
          <a:p>
            <a:fld id="{AA622A68-43CE-492A-9C0B-E7171A521693}" type="slidenum">
              <a:rPr lang="en-US" smtClean="0">
                <a:solidFill>
                  <a:srgbClr val="4D4D4F"/>
                </a:solidFill>
              </a:rPr>
              <a:pPr/>
              <a:t>‹#›</a:t>
            </a:fld>
            <a:endParaRPr lang="en-US" dirty="0">
              <a:solidFill>
                <a:srgbClr val="4D4D4F"/>
              </a:solidFill>
            </a:endParaRPr>
          </a:p>
        </p:txBody>
      </p:sp>
    </p:spTree>
    <p:extLst>
      <p:ext uri="{BB962C8B-B14F-4D97-AF65-F5344CB8AC3E}">
        <p14:creationId xmlns:p14="http://schemas.microsoft.com/office/powerpoint/2010/main" val="2052195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5 Content Rectangles_Blu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8"/>
          </p:nvPr>
        </p:nvSpPr>
        <p:spPr/>
        <p:txBody>
          <a:bodyPr/>
          <a:lstStyle/>
          <a:p>
            <a:fld id="{AA622A68-43CE-492A-9C0B-E7171A521693}" type="slidenum">
              <a:rPr lang="en-US" smtClean="0"/>
              <a:pPr/>
              <a:t>‹#›</a:t>
            </a:fld>
            <a:endParaRPr lang="en-US" dirty="0"/>
          </a:p>
        </p:txBody>
      </p:sp>
      <p:sp>
        <p:nvSpPr>
          <p:cNvPr id="13" name="Text Placeholder 3">
            <a:extLst>
              <a:ext uri="{FF2B5EF4-FFF2-40B4-BE49-F238E27FC236}">
                <a16:creationId xmlns:a16="http://schemas.microsoft.com/office/drawing/2014/main" id="{FA16C703-2527-4035-BD58-D0B8B93008F2}"/>
              </a:ext>
            </a:extLst>
          </p:cNvPr>
          <p:cNvSpPr>
            <a:spLocks noGrp="1"/>
          </p:cNvSpPr>
          <p:nvPr>
            <p:ph type="body" sz="quarter" idx="19"/>
          </p:nvPr>
        </p:nvSpPr>
        <p:spPr>
          <a:xfrm>
            <a:off x="1354296" y="1003935"/>
            <a:ext cx="9483408" cy="367889"/>
          </a:xfrm>
        </p:spPr>
        <p:txBody>
          <a:bodyPr wrap="none">
            <a:noAutofit/>
          </a:bodyPr>
          <a:lstStyle>
            <a:lvl1pPr algn="ctr">
              <a:defRPr sz="2000"/>
            </a:lvl1pPr>
          </a:lstStyle>
          <a:p>
            <a:pPr lvl="0"/>
            <a:r>
              <a:rPr lang="en-US" dirty="0"/>
              <a:t>Edit Master text styles</a:t>
            </a:r>
          </a:p>
        </p:txBody>
      </p:sp>
      <p:sp>
        <p:nvSpPr>
          <p:cNvPr id="19" name="Content Placeholder 4">
            <a:extLst>
              <a:ext uri="{FF2B5EF4-FFF2-40B4-BE49-F238E27FC236}">
                <a16:creationId xmlns:a16="http://schemas.microsoft.com/office/drawing/2014/main" id="{0F4887EF-1C0E-442A-8F85-1C45CB44EF08}"/>
              </a:ext>
            </a:extLst>
          </p:cNvPr>
          <p:cNvSpPr>
            <a:spLocks noGrp="1"/>
          </p:cNvSpPr>
          <p:nvPr>
            <p:ph sz="quarter" idx="21"/>
          </p:nvPr>
        </p:nvSpPr>
        <p:spPr>
          <a:xfrm>
            <a:off x="2790354" y="1821656"/>
            <a:ext cx="2134487" cy="3670102"/>
          </a:xfrm>
        </p:spPr>
        <p:txBody>
          <a:bodyPr>
            <a:normAutofit/>
          </a:bodyPr>
          <a:lstStyle>
            <a:lvl1pPr>
              <a:defRPr sz="1400"/>
            </a:lvl1pPr>
            <a:lvl2pPr>
              <a:defRPr sz="1000"/>
            </a:lvl2pPr>
            <a:lvl3pPr>
              <a:defRPr sz="1000"/>
            </a:lvl3pPr>
            <a:lvl4pPr>
              <a:defRPr sz="900"/>
            </a:lvl4pPr>
            <a:lvl5pPr>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4">
            <a:extLst>
              <a:ext uri="{FF2B5EF4-FFF2-40B4-BE49-F238E27FC236}">
                <a16:creationId xmlns:a16="http://schemas.microsoft.com/office/drawing/2014/main" id="{0E4A1F69-7CA5-4BBE-BEA1-D458A8DA1D70}"/>
              </a:ext>
            </a:extLst>
          </p:cNvPr>
          <p:cNvSpPr>
            <a:spLocks noGrp="1"/>
          </p:cNvSpPr>
          <p:nvPr>
            <p:ph sz="quarter" idx="22"/>
          </p:nvPr>
        </p:nvSpPr>
        <p:spPr>
          <a:xfrm>
            <a:off x="5029314" y="1821656"/>
            <a:ext cx="2134487" cy="3670102"/>
          </a:xfrm>
        </p:spPr>
        <p:txBody>
          <a:bodyPr>
            <a:normAutofit/>
          </a:bodyPr>
          <a:lstStyle>
            <a:lvl1pPr>
              <a:defRPr sz="1400"/>
            </a:lvl1pPr>
            <a:lvl2pPr>
              <a:defRPr sz="1000"/>
            </a:lvl2pPr>
            <a:lvl3pPr>
              <a:defRPr sz="1000"/>
            </a:lvl3pPr>
            <a:lvl4pPr>
              <a:defRPr sz="900"/>
            </a:lvl4pPr>
            <a:lvl5pPr>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4">
            <a:extLst>
              <a:ext uri="{FF2B5EF4-FFF2-40B4-BE49-F238E27FC236}">
                <a16:creationId xmlns:a16="http://schemas.microsoft.com/office/drawing/2014/main" id="{702CEC44-DC3D-4640-A3A5-3C7152FB3DB4}"/>
              </a:ext>
            </a:extLst>
          </p:cNvPr>
          <p:cNvSpPr>
            <a:spLocks noGrp="1"/>
          </p:cNvSpPr>
          <p:nvPr>
            <p:ph sz="quarter" idx="23"/>
          </p:nvPr>
        </p:nvSpPr>
        <p:spPr>
          <a:xfrm>
            <a:off x="7268276" y="1821656"/>
            <a:ext cx="2134487" cy="3670102"/>
          </a:xfrm>
        </p:spPr>
        <p:txBody>
          <a:bodyPr>
            <a:normAutofit/>
          </a:bodyPr>
          <a:lstStyle>
            <a:lvl1pPr>
              <a:defRPr sz="1400"/>
            </a:lvl1pPr>
            <a:lvl2pPr>
              <a:defRPr sz="1000"/>
            </a:lvl2pPr>
            <a:lvl3pPr>
              <a:defRPr sz="1000"/>
            </a:lvl3pPr>
            <a:lvl4pPr>
              <a:defRPr sz="900"/>
            </a:lvl4pPr>
            <a:lvl5pPr>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4">
            <a:extLst>
              <a:ext uri="{FF2B5EF4-FFF2-40B4-BE49-F238E27FC236}">
                <a16:creationId xmlns:a16="http://schemas.microsoft.com/office/drawing/2014/main" id="{BAEB4019-8306-461E-8A51-EB5DF1A563FB}"/>
              </a:ext>
            </a:extLst>
          </p:cNvPr>
          <p:cNvSpPr>
            <a:spLocks noGrp="1"/>
          </p:cNvSpPr>
          <p:nvPr>
            <p:ph sz="quarter" idx="24"/>
          </p:nvPr>
        </p:nvSpPr>
        <p:spPr>
          <a:xfrm>
            <a:off x="9507239" y="1821656"/>
            <a:ext cx="2134487" cy="3670102"/>
          </a:xfrm>
        </p:spPr>
        <p:txBody>
          <a:bodyPr>
            <a:normAutofit/>
          </a:bodyPr>
          <a:lstStyle>
            <a:lvl1pPr>
              <a:defRPr sz="1400"/>
            </a:lvl1pPr>
            <a:lvl2pPr>
              <a:defRPr sz="1000"/>
            </a:lvl2pPr>
            <a:lvl3pPr>
              <a:defRPr sz="1000"/>
            </a:lvl3pPr>
            <a:lvl4pPr>
              <a:defRPr sz="900"/>
            </a:lvl4pPr>
            <a:lvl5pPr>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FCB3C194-7CA2-4F36-A9B4-BD9C6D4D973D}"/>
              </a:ext>
            </a:extLst>
          </p:cNvPr>
          <p:cNvSpPr>
            <a:spLocks noGrp="1"/>
          </p:cNvSpPr>
          <p:nvPr>
            <p:ph sz="quarter" idx="20"/>
          </p:nvPr>
        </p:nvSpPr>
        <p:spPr>
          <a:xfrm>
            <a:off x="1" y="1821656"/>
            <a:ext cx="2134487" cy="3670102"/>
          </a:xfrm>
          <a:solidFill>
            <a:srgbClr val="007CBA"/>
          </a:solidFill>
        </p:spPr>
        <p:txBody>
          <a:bodyPr lIns="274320" tIns="182880" rIns="182880" bIns="182880">
            <a:normAutofit/>
          </a:bodyPr>
          <a:lstStyle>
            <a:lvl1pPr>
              <a:defRPr sz="14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64583C7A-C73D-4AF5-A651-AF3215566C65}"/>
              </a:ext>
            </a:extLst>
          </p:cNvPr>
          <p:cNvSpPr txBox="1"/>
          <p:nvPr userDrawn="1"/>
        </p:nvSpPr>
        <p:spPr>
          <a:xfrm>
            <a:off x="496669" y="6485044"/>
            <a:ext cx="3104736" cy="210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825458" rtl="0" fontAlgn="auto" latinLnBrk="0" hangingPunct="0">
              <a:lnSpc>
                <a:spcPct val="100000"/>
              </a:lnSpc>
              <a:spcBef>
                <a:spcPts val="0"/>
              </a:spcBef>
              <a:spcAft>
                <a:spcPts val="0"/>
              </a:spcAft>
              <a:buClrTx/>
              <a:buSzTx/>
              <a:buFontTx/>
              <a:buNone/>
              <a:tabLst/>
            </a:pPr>
            <a:r>
              <a:rPr kumimoji="0" lang="en-US" sz="700" b="0" i="0" u="none" strike="noStrike" cap="none" spc="0" normalizeH="0" baseline="0" dirty="0">
                <a:ln>
                  <a:noFill/>
                </a:ln>
                <a:solidFill>
                  <a:srgbClr val="000000"/>
                </a:solidFill>
                <a:effectLst/>
                <a:uFillTx/>
                <a:latin typeface="+mn-lt"/>
                <a:ea typeface="+mn-ea"/>
                <a:cs typeface="+mn-cs"/>
                <a:sym typeface="Helvetica Light"/>
              </a:rPr>
              <a:t>Proprietary &amp; Confidential | ©2018 WEX Health, Inc.</a:t>
            </a:r>
          </a:p>
        </p:txBody>
      </p:sp>
    </p:spTree>
    <p:extLst>
      <p:ext uri="{BB962C8B-B14F-4D97-AF65-F5344CB8AC3E}">
        <p14:creationId xmlns:p14="http://schemas.microsoft.com/office/powerpoint/2010/main" val="27164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43">
          <p15:clr>
            <a:srgbClr val="FBAE40"/>
          </p15:clr>
        </p15:guide>
        <p15:guide id="2" pos="1757">
          <p15:clr>
            <a:srgbClr val="FBAE40"/>
          </p15:clr>
        </p15:guide>
        <p15:guide id="3" pos="3102">
          <p15:clr>
            <a:srgbClr val="FBAE40"/>
          </p15:clr>
        </p15:guide>
        <p15:guide id="4" pos="3167">
          <p15:clr>
            <a:srgbClr val="FBAE40"/>
          </p15:clr>
        </p15:guide>
        <p15:guide id="5" pos="5987">
          <p15:clr>
            <a:srgbClr val="FBAE40"/>
          </p15:clr>
        </p15:guide>
        <p15:guide id="6" pos="5923">
          <p15:clr>
            <a:srgbClr val="FBAE40"/>
          </p15:clr>
        </p15:guide>
        <p15:guide id="7" pos="4577">
          <p15:clr>
            <a:srgbClr val="FBAE40"/>
          </p15:clr>
        </p15:guide>
        <p15:guide id="8" pos="45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8B859-AC67-4C79-9B94-EACDD8559715}"/>
              </a:ext>
            </a:extLst>
          </p:cNvPr>
          <p:cNvSpPr>
            <a:spLocks noGrp="1"/>
          </p:cNvSpPr>
          <p:nvPr>
            <p:ph type="sldNum" sz="quarter" idx="10"/>
          </p:nvPr>
        </p:nvSpPr>
        <p:spPr>
          <a:xfrm>
            <a:off x="11845799" y="6545952"/>
            <a:ext cx="131868" cy="129843"/>
          </a:xfrm>
        </p:spPr>
        <p:txBody>
          <a:bodyPr/>
          <a:lstStyle>
            <a:lvl1pPr>
              <a:defRPr sz="844"/>
            </a:lvl1pPr>
          </a:lstStyle>
          <a:p>
            <a:fld id="{86CB4B4D-7CA3-9044-876B-883B54F8677D}" type="slidenum">
              <a:rPr lang="en-US" smtClean="0"/>
              <a:pPr/>
              <a:t>‹#›</a:t>
            </a:fld>
            <a:endParaRPr lang="en-US" dirty="0"/>
          </a:p>
        </p:txBody>
      </p:sp>
      <p:sp>
        <p:nvSpPr>
          <p:cNvPr id="4" name="Text Placeholder 3">
            <a:extLst>
              <a:ext uri="{FF2B5EF4-FFF2-40B4-BE49-F238E27FC236}">
                <a16:creationId xmlns:a16="http://schemas.microsoft.com/office/drawing/2014/main" id="{4C66E314-1F48-479C-9138-56E0A87E92AD}"/>
              </a:ext>
            </a:extLst>
          </p:cNvPr>
          <p:cNvSpPr>
            <a:spLocks noGrp="1"/>
          </p:cNvSpPr>
          <p:nvPr>
            <p:ph type="body" sz="quarter" idx="14"/>
          </p:nvPr>
        </p:nvSpPr>
        <p:spPr>
          <a:xfrm>
            <a:off x="551391" y="857251"/>
            <a:ext cx="11090333" cy="367889"/>
          </a:xfrm>
        </p:spPr>
        <p:txBody>
          <a:bodyPr wrap="none">
            <a:normAutofit/>
          </a:bodyPr>
          <a:lstStyle>
            <a:lvl1pPr algn="ctr">
              <a:defRPr sz="1969"/>
            </a:lvl1pPr>
          </a:lstStyle>
          <a:p>
            <a:pPr lvl="0"/>
            <a:r>
              <a:rPr lang="en-US" dirty="0"/>
              <a:t>Edit Master text styles</a:t>
            </a:r>
          </a:p>
        </p:txBody>
      </p:sp>
      <p:sp>
        <p:nvSpPr>
          <p:cNvPr id="6" name="TextBox 5"/>
          <p:cNvSpPr txBox="1"/>
          <p:nvPr userDrawn="1"/>
        </p:nvSpPr>
        <p:spPr>
          <a:xfrm>
            <a:off x="263105" y="6495474"/>
            <a:ext cx="2182382" cy="180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l" defTabSz="580409" rtl="0" fontAlgn="auto" latinLnBrk="0" hangingPunct="0">
              <a:lnSpc>
                <a:spcPct val="100000"/>
              </a:lnSpc>
              <a:spcBef>
                <a:spcPts val="0"/>
              </a:spcBef>
              <a:spcAft>
                <a:spcPts val="0"/>
              </a:spcAft>
              <a:buClrTx/>
              <a:buSzTx/>
              <a:buFontTx/>
              <a:buNone/>
              <a:tabLst/>
            </a:pPr>
            <a:r>
              <a:rPr kumimoji="0" lang="en-US" sz="703" b="0" i="0" u="none" strike="noStrike" cap="none" spc="0" normalizeH="0" baseline="0" dirty="0">
                <a:ln>
                  <a:noFill/>
                </a:ln>
                <a:solidFill>
                  <a:srgbClr val="000000"/>
                </a:solidFill>
                <a:effectLst/>
                <a:uFillTx/>
                <a:latin typeface="+mn-lt"/>
                <a:ea typeface="+mn-ea"/>
                <a:cs typeface="+mn-cs"/>
                <a:sym typeface="Helvetica Light"/>
              </a:rPr>
              <a:t>Proprietary &amp; Confidential | ©2018 WEX Health, Inc.</a:t>
            </a:r>
          </a:p>
        </p:txBody>
      </p:sp>
      <p:sp>
        <p:nvSpPr>
          <p:cNvPr id="5" name="Title 4">
            <a:extLst>
              <a:ext uri="{FF2B5EF4-FFF2-40B4-BE49-F238E27FC236}">
                <a16:creationId xmlns:a16="http://schemas.microsoft.com/office/drawing/2014/main" id="{F8978A62-49B7-4AC3-A820-2857A37B1891}"/>
              </a:ext>
            </a:extLst>
          </p:cNvPr>
          <p:cNvSpPr>
            <a:spLocks noGrp="1"/>
          </p:cNvSpPr>
          <p:nvPr>
            <p:ph type="title"/>
          </p:nvPr>
        </p:nvSpPr>
        <p:spPr>
          <a:xfrm>
            <a:off x="551392" y="294680"/>
            <a:ext cx="11090334" cy="541013"/>
          </a:xfrm>
        </p:spPr>
        <p:txBody>
          <a:bodyPr/>
          <a:lstStyle/>
          <a:p>
            <a:r>
              <a:rPr lang="en-US" dirty="0"/>
              <a:t>Click to edit Master title style</a:t>
            </a:r>
          </a:p>
        </p:txBody>
      </p:sp>
    </p:spTree>
    <p:extLst>
      <p:ext uri="{BB962C8B-B14F-4D97-AF65-F5344CB8AC3E}">
        <p14:creationId xmlns:p14="http://schemas.microsoft.com/office/powerpoint/2010/main" val="64328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595" y="1355725"/>
            <a:ext cx="5568725" cy="1994388"/>
          </a:xfrm>
        </p:spPr>
        <p:txBody>
          <a:bodyPr lIns="0"/>
          <a:lstStyle>
            <a:lvl1pPr marL="0" indent="0">
              <a:spcBef>
                <a:spcPts val="1800"/>
              </a:spcBef>
              <a:buNone/>
              <a:defRPr sz="2800">
                <a:solidFill>
                  <a:schemeClr val="tx2"/>
                </a:solidFill>
              </a:defRPr>
            </a:lvl1pPr>
            <a:lvl2pPr marL="0" indent="0">
              <a:buNone/>
              <a:defRPr sz="2400"/>
            </a:lvl2pPr>
            <a:lvl3pPr marL="0" indent="0">
              <a:buNone/>
              <a:defRPr sz="1800"/>
            </a:lvl3pPr>
            <a:lvl4pPr marL="0" indent="0">
              <a:buNone/>
              <a:defRPr sz="1600"/>
            </a:lvl4pPr>
            <a:lvl5pPr marL="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0824765"/>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4144-87CC-4FBC-BE09-8B79F88608E5}"/>
              </a:ext>
            </a:extLst>
          </p:cNvPr>
          <p:cNvSpPr>
            <a:spLocks noGrp="1"/>
          </p:cNvSpPr>
          <p:nvPr>
            <p:ph type="title"/>
          </p:nvPr>
        </p:nvSpPr>
        <p:spPr>
          <a:xfrm>
            <a:off x="551393" y="466475"/>
            <a:ext cx="11090332" cy="541013"/>
          </a:xfrm>
        </p:spPr>
        <p:txBody>
          <a:bodyPr/>
          <a:lstStyle>
            <a:lvl1pPr>
              <a:defRPr sz="3094"/>
            </a:lvl1pPr>
          </a:lstStyle>
          <a:p>
            <a:r>
              <a:rPr lang="en-US"/>
              <a:t>Click to edit Master title style</a:t>
            </a:r>
          </a:p>
        </p:txBody>
      </p:sp>
      <p:sp>
        <p:nvSpPr>
          <p:cNvPr id="3" name="Slide Number Placeholder 2">
            <a:extLst>
              <a:ext uri="{FF2B5EF4-FFF2-40B4-BE49-F238E27FC236}">
                <a16:creationId xmlns:a16="http://schemas.microsoft.com/office/drawing/2014/main" id="{7CBFF5EA-FECF-40A0-9699-012ADF5F2522}"/>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Text Placeholder 3">
            <a:extLst>
              <a:ext uri="{FF2B5EF4-FFF2-40B4-BE49-F238E27FC236}">
                <a16:creationId xmlns:a16="http://schemas.microsoft.com/office/drawing/2014/main" id="{21986A7A-24FE-4BE5-9DB4-E4FB6C33DE5E}"/>
              </a:ext>
            </a:extLst>
          </p:cNvPr>
          <p:cNvSpPr>
            <a:spLocks noGrp="1"/>
          </p:cNvSpPr>
          <p:nvPr>
            <p:ph type="body" sz="quarter" idx="15"/>
          </p:nvPr>
        </p:nvSpPr>
        <p:spPr>
          <a:xfrm>
            <a:off x="1354296" y="1003935"/>
            <a:ext cx="9483408" cy="367889"/>
          </a:xfrm>
        </p:spPr>
        <p:txBody>
          <a:bodyPr wrap="none">
            <a:normAutofit/>
          </a:bodyPr>
          <a:lstStyle>
            <a:lvl1pPr algn="ctr">
              <a:defRPr sz="1969"/>
            </a:lvl1pPr>
          </a:lstStyle>
          <a:p>
            <a:pPr lvl="0"/>
            <a:r>
              <a:rPr lang="en-US" dirty="0"/>
              <a:t>Edit Master text styles</a:t>
            </a:r>
          </a:p>
        </p:txBody>
      </p:sp>
      <p:sp>
        <p:nvSpPr>
          <p:cNvPr id="5" name="TextBox 4"/>
          <p:cNvSpPr txBox="1"/>
          <p:nvPr userDrawn="1"/>
        </p:nvSpPr>
        <p:spPr>
          <a:xfrm>
            <a:off x="263105" y="6495474"/>
            <a:ext cx="2182382" cy="180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l" defTabSz="580409" rtl="0" fontAlgn="auto" latinLnBrk="0" hangingPunct="0">
              <a:lnSpc>
                <a:spcPct val="100000"/>
              </a:lnSpc>
              <a:spcBef>
                <a:spcPts val="0"/>
              </a:spcBef>
              <a:spcAft>
                <a:spcPts val="0"/>
              </a:spcAft>
              <a:buClrTx/>
              <a:buSzTx/>
              <a:buFontTx/>
              <a:buNone/>
              <a:tabLst/>
            </a:pPr>
            <a:r>
              <a:rPr kumimoji="0" lang="en-US" sz="703" b="0" i="0" u="none" strike="noStrike" cap="none" spc="0" normalizeH="0" baseline="0" dirty="0">
                <a:ln>
                  <a:noFill/>
                </a:ln>
                <a:solidFill>
                  <a:srgbClr val="000000"/>
                </a:solidFill>
                <a:effectLst/>
                <a:uFillTx/>
                <a:latin typeface="+mn-lt"/>
                <a:ea typeface="+mn-ea"/>
                <a:cs typeface="+mn-cs"/>
                <a:sym typeface="Helvetica Light"/>
              </a:rPr>
              <a:t>Proprietary &amp; Confidential | ©2018 WEX Health, Inc.</a:t>
            </a:r>
          </a:p>
        </p:txBody>
      </p:sp>
    </p:spTree>
    <p:extLst>
      <p:ext uri="{BB962C8B-B14F-4D97-AF65-F5344CB8AC3E}">
        <p14:creationId xmlns:p14="http://schemas.microsoft.com/office/powerpoint/2010/main" val="271806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Add Photo 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8F457D7-0276-4ABB-9CE5-FDA71F0AE2E7}"/>
              </a:ext>
            </a:extLst>
          </p:cNvPr>
          <p:cNvSpPr>
            <a:spLocks noGrp="1"/>
          </p:cNvSpPr>
          <p:nvPr>
            <p:ph type="pic" sz="quarter" idx="16"/>
          </p:nvPr>
        </p:nvSpPr>
        <p:spPr>
          <a:xfrm>
            <a:off x="0" y="1271544"/>
            <a:ext cx="12192000" cy="4217670"/>
          </a:xfrm>
          <a:pattFill prst="pct5">
            <a:fgClr>
              <a:schemeClr val="accent1"/>
            </a:fgClr>
            <a:bgClr>
              <a:schemeClr val="bg1"/>
            </a:bgClr>
          </a:pattFill>
        </p:spPr>
        <p:txBody>
          <a:bodyPr anchor="ctr"/>
          <a:lstStyle>
            <a:lvl1pPr algn="ctr">
              <a:defRPr/>
            </a:lvl1pPr>
          </a:lstStyle>
          <a:p>
            <a:endParaRPr lang="en-US" dirty="0"/>
          </a:p>
        </p:txBody>
      </p:sp>
      <p:sp>
        <p:nvSpPr>
          <p:cNvPr id="2" name="Title 1"/>
          <p:cNvSpPr>
            <a:spLocks noGrp="1"/>
          </p:cNvSpPr>
          <p:nvPr>
            <p:ph type="ctrTitle"/>
          </p:nvPr>
        </p:nvSpPr>
        <p:spPr>
          <a:xfrm>
            <a:off x="0" y="1271544"/>
            <a:ext cx="4207987" cy="4220214"/>
          </a:xfrm>
          <a:solidFill>
            <a:schemeClr val="accent1">
              <a:alpha val="90000"/>
            </a:schemeClr>
          </a:solidFill>
        </p:spPr>
        <p:txBody>
          <a:bodyPr lIns="786384" tIns="786384" rIns="786384" bIns="1709928" anchor="b">
            <a:normAutofit/>
          </a:bodyPr>
          <a:lstStyle>
            <a:lvl1pPr algn="ctr">
              <a:lnSpc>
                <a:spcPct val="90000"/>
              </a:lnSpc>
              <a:defRPr sz="3375">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1393" y="4424282"/>
            <a:ext cx="3105203" cy="588450"/>
          </a:xfrm>
        </p:spPr>
        <p:txBody>
          <a:bodyPr>
            <a:normAutofit/>
          </a:bodyPr>
          <a:lstStyle>
            <a:lvl1pPr marL="0" indent="0" algn="ctr">
              <a:buNone/>
              <a:defRPr sz="1687">
                <a:solidFill>
                  <a:schemeClr val="bg1"/>
                </a:solidFill>
              </a:defRPr>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dirty="0"/>
              <a:t>Click to edit Master subtitle style</a:t>
            </a:r>
          </a:p>
        </p:txBody>
      </p:sp>
      <p:sp>
        <p:nvSpPr>
          <p:cNvPr id="5" name="TextBox 4"/>
          <p:cNvSpPr txBox="1"/>
          <p:nvPr userDrawn="1"/>
        </p:nvSpPr>
        <p:spPr>
          <a:xfrm>
            <a:off x="263105" y="6495474"/>
            <a:ext cx="2182382" cy="180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l" defTabSz="580409" rtl="0" fontAlgn="auto" latinLnBrk="0" hangingPunct="0">
              <a:lnSpc>
                <a:spcPct val="100000"/>
              </a:lnSpc>
              <a:spcBef>
                <a:spcPts val="0"/>
              </a:spcBef>
              <a:spcAft>
                <a:spcPts val="0"/>
              </a:spcAft>
              <a:buClrTx/>
              <a:buSzTx/>
              <a:buFontTx/>
              <a:buNone/>
              <a:tabLst/>
            </a:pPr>
            <a:r>
              <a:rPr kumimoji="0" lang="en-US" sz="703" b="0" i="0" u="none" strike="noStrike" cap="none" spc="0" normalizeH="0" baseline="0" dirty="0">
                <a:ln>
                  <a:noFill/>
                </a:ln>
                <a:solidFill>
                  <a:srgbClr val="000000"/>
                </a:solidFill>
                <a:effectLst/>
                <a:uFillTx/>
                <a:latin typeface="+mn-lt"/>
                <a:ea typeface="+mn-ea"/>
                <a:cs typeface="+mn-cs"/>
                <a:sym typeface="Helvetica Light"/>
              </a:rPr>
              <a:t>Proprietary &amp; Confidential | ©2018 WEX Health, Inc.</a:t>
            </a:r>
          </a:p>
        </p:txBody>
      </p:sp>
    </p:spTree>
    <p:extLst>
      <p:ext uri="{BB962C8B-B14F-4D97-AF65-F5344CB8AC3E}">
        <p14:creationId xmlns:p14="http://schemas.microsoft.com/office/powerpoint/2010/main" val="2535560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278">
          <p15:clr>
            <a:srgbClr val="FBAE40"/>
          </p15:clr>
        </p15:guide>
        <p15:guide id="2" orient="horz" pos="4488">
          <p15:clr>
            <a:srgbClr val="FBAE40"/>
          </p15:clr>
        </p15:guide>
        <p15:guide id="3" orient="horz" pos="39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 Content Rectangles_Blue Lef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 name="Slide Number"/>
          <p:cNvSpPr>
            <a:spLocks noGrp="1"/>
          </p:cNvSpPr>
          <p:nvPr>
            <p:ph type="sldNum" sz="quarter" idx="2"/>
          </p:nvPr>
        </p:nvSpPr>
        <p:spPr>
          <a:prstGeom prst="rect">
            <a:avLst/>
          </a:prstGeom>
        </p:spPr>
        <p:txBody>
          <a:bodyPr/>
          <a:lstStyle/>
          <a:p>
            <a:fld id="{86CB4B4D-7CA3-9044-876B-883B54F8677D}" type="slidenum">
              <a:rPr lang="uk-UA" smtClean="0"/>
              <a:t>‹#›</a:t>
            </a:fld>
            <a:endParaRPr lang="uk-UA"/>
          </a:p>
        </p:txBody>
      </p:sp>
      <p:sp>
        <p:nvSpPr>
          <p:cNvPr id="13" name="Title 12">
            <a:extLst>
              <a:ext uri="{FF2B5EF4-FFF2-40B4-BE49-F238E27FC236}">
                <a16:creationId xmlns:a16="http://schemas.microsoft.com/office/drawing/2014/main" id="{B1530119-C6ED-4BD9-89E2-6F1638E4F6C0}"/>
              </a:ext>
            </a:extLst>
          </p:cNvPr>
          <p:cNvSpPr>
            <a:spLocks noGrp="1"/>
          </p:cNvSpPr>
          <p:nvPr>
            <p:ph type="title"/>
          </p:nvPr>
        </p:nvSpPr>
        <p:spPr>
          <a:xfrm>
            <a:off x="1354296" y="398651"/>
            <a:ext cx="9483408" cy="676660"/>
          </a:xfrm>
        </p:spPr>
        <p:txBody>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46326F1D-6B0C-4E4E-B89D-1E8B3A068232}"/>
              </a:ext>
            </a:extLst>
          </p:cNvPr>
          <p:cNvSpPr>
            <a:spLocks noGrp="1"/>
          </p:cNvSpPr>
          <p:nvPr>
            <p:ph type="body" sz="quarter" idx="14"/>
          </p:nvPr>
        </p:nvSpPr>
        <p:spPr>
          <a:xfrm>
            <a:off x="1354296" y="1003935"/>
            <a:ext cx="9483408" cy="367889"/>
          </a:xfrm>
        </p:spPr>
        <p:txBody>
          <a:bodyPr wrap="none">
            <a:normAutofit/>
          </a:bodyPr>
          <a:lstStyle>
            <a:lvl1pPr algn="ctr">
              <a:defRPr sz="1969"/>
            </a:lvl1pPr>
          </a:lstStyle>
          <a:p>
            <a:pPr lvl="0"/>
            <a:r>
              <a:rPr lang="en-US"/>
              <a:t>Click to edit Master text styles</a:t>
            </a:r>
          </a:p>
        </p:txBody>
      </p:sp>
      <p:sp>
        <p:nvSpPr>
          <p:cNvPr id="16" name="Content Placeholder 7">
            <a:extLst>
              <a:ext uri="{FF2B5EF4-FFF2-40B4-BE49-F238E27FC236}">
                <a16:creationId xmlns:a16="http://schemas.microsoft.com/office/drawing/2014/main" id="{802F0373-ACD8-4C32-86F2-8D5369C47FBA}"/>
              </a:ext>
            </a:extLst>
          </p:cNvPr>
          <p:cNvSpPr>
            <a:spLocks noGrp="1"/>
          </p:cNvSpPr>
          <p:nvPr>
            <p:ph sz="quarter" idx="15"/>
          </p:nvPr>
        </p:nvSpPr>
        <p:spPr>
          <a:xfrm>
            <a:off x="0" y="1821656"/>
            <a:ext cx="5480428" cy="3670102"/>
          </a:xfrm>
          <a:solidFill>
            <a:schemeClr val="accent1"/>
          </a:solidFill>
        </p:spPr>
        <p:txBody>
          <a:bodyPr lIns="365760" tIns="365760" rIns="365760" bIns="365760"/>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7">
            <a:extLst>
              <a:ext uri="{FF2B5EF4-FFF2-40B4-BE49-F238E27FC236}">
                <a16:creationId xmlns:a16="http://schemas.microsoft.com/office/drawing/2014/main" id="{EF1182CA-84EC-4C56-82F0-B32DBFB44A5D}"/>
              </a:ext>
            </a:extLst>
          </p:cNvPr>
          <p:cNvSpPr>
            <a:spLocks noGrp="1"/>
          </p:cNvSpPr>
          <p:nvPr>
            <p:ph sz="quarter" idx="16"/>
          </p:nvPr>
        </p:nvSpPr>
        <p:spPr>
          <a:xfrm>
            <a:off x="6124463" y="1821656"/>
            <a:ext cx="5518378" cy="367010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p:nvSpPr>
        <p:spPr>
          <a:xfrm>
            <a:off x="263105" y="6495474"/>
            <a:ext cx="2182382" cy="180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l" defTabSz="580409" rtl="0" fontAlgn="auto" latinLnBrk="0" hangingPunct="0">
              <a:lnSpc>
                <a:spcPct val="100000"/>
              </a:lnSpc>
              <a:spcBef>
                <a:spcPts val="0"/>
              </a:spcBef>
              <a:spcAft>
                <a:spcPts val="0"/>
              </a:spcAft>
              <a:buClrTx/>
              <a:buSzTx/>
              <a:buFontTx/>
              <a:buNone/>
              <a:tabLst/>
            </a:pPr>
            <a:r>
              <a:rPr kumimoji="0" lang="en-US" sz="703" b="0" i="0" u="none" strike="noStrike" cap="none" spc="0" normalizeH="0" baseline="0" dirty="0">
                <a:ln>
                  <a:noFill/>
                </a:ln>
                <a:solidFill>
                  <a:srgbClr val="000000"/>
                </a:solidFill>
                <a:effectLst/>
                <a:uFillTx/>
                <a:latin typeface="+mn-lt"/>
                <a:ea typeface="+mn-ea"/>
                <a:cs typeface="+mn-cs"/>
                <a:sym typeface="Helvetica Light"/>
              </a:rPr>
              <a:t>Proprietary &amp; Confidential | ©2018 WEX Health, Inc.</a:t>
            </a:r>
          </a:p>
        </p:txBody>
      </p:sp>
    </p:spTree>
    <p:extLst>
      <p:ext uri="{BB962C8B-B14F-4D97-AF65-F5344CB8AC3E}">
        <p14:creationId xmlns:p14="http://schemas.microsoft.com/office/powerpoint/2010/main" val="23099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8761">
          <p15:clr>
            <a:srgbClr val="FBAE40"/>
          </p15:clr>
        </p15:guide>
        <p15:guide id="4" pos="8842">
          <p15:clr>
            <a:srgbClr val="FBAE40"/>
          </p15:clr>
        </p15:guide>
        <p15:guide id="6" pos="7092">
          <p15:clr>
            <a:srgbClr val="FBAE40"/>
          </p15:clr>
        </p15:guide>
        <p15:guide id="7" pos="5503">
          <p15:clr>
            <a:srgbClr val="FBAE40"/>
          </p15:clr>
        </p15:guide>
        <p15:guide id="8" pos="4910">
          <p15:clr>
            <a:srgbClr val="FBAE40"/>
          </p15:clr>
        </p15:guide>
        <p15:guide id="10" pos="71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E909-D371-47ED-9368-C5298438E1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5A4982-A9B3-4B51-9009-20D78EF0D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D165FE-D028-43AA-AA49-84556AEC3E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1B20A7-50A7-4175-98CE-534B4930E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BAA484-7490-4601-ADB2-E0A372C807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67D558-D96D-46F5-9F08-2DA65E5C4DC7}"/>
              </a:ext>
            </a:extLst>
          </p:cNvPr>
          <p:cNvSpPr>
            <a:spLocks noGrp="1"/>
          </p:cNvSpPr>
          <p:nvPr>
            <p:ph type="dt" sz="half" idx="10"/>
          </p:nvPr>
        </p:nvSpPr>
        <p:spPr/>
        <p:txBody>
          <a:bodyPr/>
          <a:lstStyle/>
          <a:p>
            <a:fld id="{67DAC8E8-5C4D-4D37-A16D-F1C7C8D7B87A}" type="datetime1">
              <a:rPr lang="en-US" smtClean="0"/>
              <a:t>3/5/2024</a:t>
            </a:fld>
            <a:endParaRPr lang="en-US"/>
          </a:p>
        </p:txBody>
      </p:sp>
      <p:sp>
        <p:nvSpPr>
          <p:cNvPr id="8" name="Footer Placeholder 7">
            <a:extLst>
              <a:ext uri="{FF2B5EF4-FFF2-40B4-BE49-F238E27FC236}">
                <a16:creationId xmlns:a16="http://schemas.microsoft.com/office/drawing/2014/main" id="{A542DD3C-141C-4052-B172-6457CE3EF0CC}"/>
              </a:ext>
            </a:extLst>
          </p:cNvPr>
          <p:cNvSpPr>
            <a:spLocks noGrp="1"/>
          </p:cNvSpPr>
          <p:nvPr>
            <p:ph type="ftr" sz="quarter" idx="11"/>
          </p:nvPr>
        </p:nvSpPr>
        <p:spPr/>
        <p:txBody>
          <a:bodyPr/>
          <a:lstStyle/>
          <a:p>
            <a:r>
              <a:rPr lang="en-US"/>
              <a:t>©2024 Advantage Administrators</a:t>
            </a:r>
          </a:p>
        </p:txBody>
      </p:sp>
      <p:sp>
        <p:nvSpPr>
          <p:cNvPr id="9" name="Slide Number Placeholder 8">
            <a:extLst>
              <a:ext uri="{FF2B5EF4-FFF2-40B4-BE49-F238E27FC236}">
                <a16:creationId xmlns:a16="http://schemas.microsoft.com/office/drawing/2014/main" id="{1A8BA905-9025-4D69-8D52-15BA453169FE}"/>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125506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F48E-71E3-4A73-9A62-8CD52633C7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B5C7FB-B121-459B-8546-A68BABBC7E18}"/>
              </a:ext>
            </a:extLst>
          </p:cNvPr>
          <p:cNvSpPr>
            <a:spLocks noGrp="1"/>
          </p:cNvSpPr>
          <p:nvPr>
            <p:ph type="dt" sz="half" idx="10"/>
          </p:nvPr>
        </p:nvSpPr>
        <p:spPr/>
        <p:txBody>
          <a:bodyPr/>
          <a:lstStyle/>
          <a:p>
            <a:fld id="{E62D3932-AEF5-429C-AE74-E8D427AC269A}" type="datetime1">
              <a:rPr lang="en-US" smtClean="0"/>
              <a:t>3/5/2024</a:t>
            </a:fld>
            <a:endParaRPr lang="en-US"/>
          </a:p>
        </p:txBody>
      </p:sp>
      <p:sp>
        <p:nvSpPr>
          <p:cNvPr id="4" name="Footer Placeholder 3">
            <a:extLst>
              <a:ext uri="{FF2B5EF4-FFF2-40B4-BE49-F238E27FC236}">
                <a16:creationId xmlns:a16="http://schemas.microsoft.com/office/drawing/2014/main" id="{13743B7F-1B1A-4C89-8E05-953B6653A48C}"/>
              </a:ext>
            </a:extLst>
          </p:cNvPr>
          <p:cNvSpPr>
            <a:spLocks noGrp="1"/>
          </p:cNvSpPr>
          <p:nvPr>
            <p:ph type="ftr" sz="quarter" idx="11"/>
          </p:nvPr>
        </p:nvSpPr>
        <p:spPr/>
        <p:txBody>
          <a:bodyPr/>
          <a:lstStyle/>
          <a:p>
            <a:r>
              <a:rPr lang="en-US"/>
              <a:t>©2024 Advantage Administrators</a:t>
            </a:r>
          </a:p>
        </p:txBody>
      </p:sp>
      <p:sp>
        <p:nvSpPr>
          <p:cNvPr id="5" name="Slide Number Placeholder 4">
            <a:extLst>
              <a:ext uri="{FF2B5EF4-FFF2-40B4-BE49-F238E27FC236}">
                <a16:creationId xmlns:a16="http://schemas.microsoft.com/office/drawing/2014/main" id="{7874F626-FE6A-40E8-AAA5-2D6770F34CAB}"/>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426275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28F8B-074C-4837-8C19-BC7167B9FF5C}"/>
              </a:ext>
            </a:extLst>
          </p:cNvPr>
          <p:cNvSpPr>
            <a:spLocks noGrp="1"/>
          </p:cNvSpPr>
          <p:nvPr>
            <p:ph type="dt" sz="half" idx="10"/>
          </p:nvPr>
        </p:nvSpPr>
        <p:spPr/>
        <p:txBody>
          <a:bodyPr/>
          <a:lstStyle/>
          <a:p>
            <a:fld id="{842FC386-ED88-45BA-8501-580A97D6728D}" type="datetime1">
              <a:rPr lang="en-US" smtClean="0"/>
              <a:t>3/5/2024</a:t>
            </a:fld>
            <a:endParaRPr lang="en-US"/>
          </a:p>
        </p:txBody>
      </p:sp>
      <p:sp>
        <p:nvSpPr>
          <p:cNvPr id="3" name="Footer Placeholder 2">
            <a:extLst>
              <a:ext uri="{FF2B5EF4-FFF2-40B4-BE49-F238E27FC236}">
                <a16:creationId xmlns:a16="http://schemas.microsoft.com/office/drawing/2014/main" id="{92F960D5-F601-4B21-8358-E2B7FC3A2031}"/>
              </a:ext>
            </a:extLst>
          </p:cNvPr>
          <p:cNvSpPr>
            <a:spLocks noGrp="1"/>
          </p:cNvSpPr>
          <p:nvPr>
            <p:ph type="ftr" sz="quarter" idx="11"/>
          </p:nvPr>
        </p:nvSpPr>
        <p:spPr/>
        <p:txBody>
          <a:bodyPr/>
          <a:lstStyle/>
          <a:p>
            <a:r>
              <a:rPr lang="en-US"/>
              <a:t>©2024 Advantage Administrators</a:t>
            </a:r>
          </a:p>
        </p:txBody>
      </p:sp>
      <p:sp>
        <p:nvSpPr>
          <p:cNvPr id="4" name="Slide Number Placeholder 3">
            <a:extLst>
              <a:ext uri="{FF2B5EF4-FFF2-40B4-BE49-F238E27FC236}">
                <a16:creationId xmlns:a16="http://schemas.microsoft.com/office/drawing/2014/main" id="{ACE3F9B1-60CB-430E-A1AE-E3CAF5DA8006}"/>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330528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558C-05DA-4362-BAB6-6F6D8AB52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31A49C-2BA8-47E7-949D-73D16129A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909D8E-289E-4C00-A07C-28F5E7606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E4A493-4CD8-47C1-A638-2F4F7EFF2485}"/>
              </a:ext>
            </a:extLst>
          </p:cNvPr>
          <p:cNvSpPr>
            <a:spLocks noGrp="1"/>
          </p:cNvSpPr>
          <p:nvPr>
            <p:ph type="dt" sz="half" idx="10"/>
          </p:nvPr>
        </p:nvSpPr>
        <p:spPr/>
        <p:txBody>
          <a:bodyPr/>
          <a:lstStyle/>
          <a:p>
            <a:fld id="{A4CD3769-FEDE-4DD5-A544-5D5C70FC0684}" type="datetime1">
              <a:rPr lang="en-US" smtClean="0"/>
              <a:t>3/5/2024</a:t>
            </a:fld>
            <a:endParaRPr lang="en-US"/>
          </a:p>
        </p:txBody>
      </p:sp>
      <p:sp>
        <p:nvSpPr>
          <p:cNvPr id="6" name="Footer Placeholder 5">
            <a:extLst>
              <a:ext uri="{FF2B5EF4-FFF2-40B4-BE49-F238E27FC236}">
                <a16:creationId xmlns:a16="http://schemas.microsoft.com/office/drawing/2014/main" id="{278C1CE8-5449-4A3C-A89A-F2DCC2A9768D}"/>
              </a:ext>
            </a:extLst>
          </p:cNvPr>
          <p:cNvSpPr>
            <a:spLocks noGrp="1"/>
          </p:cNvSpPr>
          <p:nvPr>
            <p:ph type="ftr" sz="quarter" idx="11"/>
          </p:nvPr>
        </p:nvSpPr>
        <p:spPr/>
        <p:txBody>
          <a:bodyPr/>
          <a:lstStyle/>
          <a:p>
            <a:r>
              <a:rPr lang="en-US"/>
              <a:t>©2024 Advantage Administrators</a:t>
            </a:r>
          </a:p>
        </p:txBody>
      </p:sp>
      <p:sp>
        <p:nvSpPr>
          <p:cNvPr id="7" name="Slide Number Placeholder 6">
            <a:extLst>
              <a:ext uri="{FF2B5EF4-FFF2-40B4-BE49-F238E27FC236}">
                <a16:creationId xmlns:a16="http://schemas.microsoft.com/office/drawing/2014/main" id="{583DDB82-F386-4272-8A62-BC1452C248DD}"/>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115151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CBF0-5543-453B-B12C-ED4305B0F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9A6E03-4159-43F6-976F-548A79CC2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588B98-380B-4560-BE89-5C48C2D7A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745B7A-F450-4E34-A872-17A3F1E34582}"/>
              </a:ext>
            </a:extLst>
          </p:cNvPr>
          <p:cNvSpPr>
            <a:spLocks noGrp="1"/>
          </p:cNvSpPr>
          <p:nvPr>
            <p:ph type="dt" sz="half" idx="10"/>
          </p:nvPr>
        </p:nvSpPr>
        <p:spPr/>
        <p:txBody>
          <a:bodyPr/>
          <a:lstStyle/>
          <a:p>
            <a:fld id="{4D7F24A0-176F-4324-B151-F66976989AEA}" type="datetime1">
              <a:rPr lang="en-US" smtClean="0"/>
              <a:t>3/5/2024</a:t>
            </a:fld>
            <a:endParaRPr lang="en-US"/>
          </a:p>
        </p:txBody>
      </p:sp>
      <p:sp>
        <p:nvSpPr>
          <p:cNvPr id="6" name="Footer Placeholder 5">
            <a:extLst>
              <a:ext uri="{FF2B5EF4-FFF2-40B4-BE49-F238E27FC236}">
                <a16:creationId xmlns:a16="http://schemas.microsoft.com/office/drawing/2014/main" id="{3FD002B8-DF7F-4078-954C-140350840381}"/>
              </a:ext>
            </a:extLst>
          </p:cNvPr>
          <p:cNvSpPr>
            <a:spLocks noGrp="1"/>
          </p:cNvSpPr>
          <p:nvPr>
            <p:ph type="ftr" sz="quarter" idx="11"/>
          </p:nvPr>
        </p:nvSpPr>
        <p:spPr/>
        <p:txBody>
          <a:bodyPr/>
          <a:lstStyle/>
          <a:p>
            <a:r>
              <a:rPr lang="en-US"/>
              <a:t>©2024 Advantage Administrators</a:t>
            </a:r>
          </a:p>
        </p:txBody>
      </p:sp>
      <p:sp>
        <p:nvSpPr>
          <p:cNvPr id="7" name="Slide Number Placeholder 6">
            <a:extLst>
              <a:ext uri="{FF2B5EF4-FFF2-40B4-BE49-F238E27FC236}">
                <a16:creationId xmlns:a16="http://schemas.microsoft.com/office/drawing/2014/main" id="{BC3A35E7-49C7-4BFD-BCD0-D2616AA72CDF}"/>
              </a:ext>
            </a:extLst>
          </p:cNvPr>
          <p:cNvSpPr>
            <a:spLocks noGrp="1"/>
          </p:cNvSpPr>
          <p:nvPr>
            <p:ph type="sldNum" sz="quarter" idx="12"/>
          </p:nvPr>
        </p:nvSpPr>
        <p:spPr/>
        <p:txBody>
          <a:bodyPr/>
          <a:lstStyle/>
          <a:p>
            <a:fld id="{17449155-D5B9-4F79-A05C-3203ADBEA8FD}" type="slidenum">
              <a:rPr lang="en-US" smtClean="0"/>
              <a:t>‹#›</a:t>
            </a:fld>
            <a:endParaRPr lang="en-US"/>
          </a:p>
        </p:txBody>
      </p:sp>
    </p:spTree>
    <p:extLst>
      <p:ext uri="{BB962C8B-B14F-4D97-AF65-F5344CB8AC3E}">
        <p14:creationId xmlns:p14="http://schemas.microsoft.com/office/powerpoint/2010/main" val="303882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BF46E-2548-46F5-AF93-4EE824B5A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9C838B-7610-4B6C-8D58-D7983B36E0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F06C82-1CB1-475E-BC4F-1E43DA7D7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5E6CE-DA95-4496-BF48-0C787787A273}" type="datetime1">
              <a:rPr lang="en-US" smtClean="0"/>
              <a:t>3/5/2024</a:t>
            </a:fld>
            <a:endParaRPr lang="en-US" dirty="0"/>
          </a:p>
        </p:txBody>
      </p:sp>
      <p:sp>
        <p:nvSpPr>
          <p:cNvPr id="5" name="Footer Placeholder 4">
            <a:extLst>
              <a:ext uri="{FF2B5EF4-FFF2-40B4-BE49-F238E27FC236}">
                <a16:creationId xmlns:a16="http://schemas.microsoft.com/office/drawing/2014/main" id="{F4CB34EA-4992-4F5F-A308-DA86F23E0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©2024 Advantage Administrators</a:t>
            </a:r>
            <a:endParaRPr lang="en-US" dirty="0"/>
          </a:p>
        </p:txBody>
      </p:sp>
      <p:sp>
        <p:nvSpPr>
          <p:cNvPr id="6" name="Slide Number Placeholder 5">
            <a:extLst>
              <a:ext uri="{FF2B5EF4-FFF2-40B4-BE49-F238E27FC236}">
                <a16:creationId xmlns:a16="http://schemas.microsoft.com/office/drawing/2014/main" id="{64857D58-B2F0-441C-95DB-861ABD99A9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49155-D5B9-4F79-A05C-3203ADBEA8FD}" type="slidenum">
              <a:rPr lang="en-US" smtClean="0"/>
              <a:t>‹#›</a:t>
            </a:fld>
            <a:endParaRPr lang="en-US" dirty="0"/>
          </a:p>
        </p:txBody>
      </p:sp>
      <p:sp>
        <p:nvSpPr>
          <p:cNvPr id="7" name="empower - DO NOT DELETE!!!" hidden="1">
            <a:extLst>
              <a:ext uri="{FF2B5EF4-FFF2-40B4-BE49-F238E27FC236}">
                <a16:creationId xmlns:a16="http://schemas.microsoft.com/office/drawing/2014/main" id="{1370416F-6C23-48A5-93C8-4E09888CD4EB}"/>
              </a:ext>
            </a:extLst>
          </p:cNvPr>
          <p:cNvSpPr/>
          <p:nvPr userDrawn="1">
            <p:custDataLst>
              <p:tags r:id="rId15"/>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462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1868204"/>
          </a:xfrm>
          <a:prstGeom prst="rect">
            <a:avLst/>
          </a:prstGeom>
          <a:solidFill>
            <a:schemeClr val="bg1"/>
          </a:solidFill>
        </p:spPr>
        <p:txBody>
          <a:bodyPr vert="horz" wrap="square" lIns="146304" tIns="91440" rIns="146304" bIns="9144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bwMode="auto">
          <a:xfrm>
            <a:off x="1" y="6375400"/>
            <a:ext cx="12191999" cy="482600"/>
          </a:xfrm>
          <a:prstGeom prst="rect">
            <a:avLst/>
          </a:prstGeom>
          <a:solidFill>
            <a:srgbClr val="037DB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848756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8" r:id="rId35"/>
  </p:sldLayoutIdLst>
  <p:transition>
    <p:fade/>
  </p:transition>
  <p:txStyles>
    <p:titleStyle>
      <a:lvl1pPr algn="l" defTabSz="914367" rtl="0" eaLnBrk="1" latinLnBrk="0" hangingPunct="1">
        <a:lnSpc>
          <a:spcPct val="90000"/>
        </a:lnSpc>
        <a:spcBef>
          <a:spcPct val="0"/>
        </a:spcBef>
        <a:buNone/>
        <a:defRPr lang="en-US" sz="4800" b="0" kern="1200" cap="none" spc="-100" baseline="0" dirty="0" smtClean="0">
          <a:ln w="3175">
            <a:noFill/>
          </a:ln>
          <a:solidFill>
            <a:schemeClr val="tx1"/>
          </a:soli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tx1"/>
          </a:soli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1"/>
          </a:soli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courses.lumenlearning.com/usgovernment/chapter/reading-the-powers-of-national-govern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flickr.com/photos/mrgarethm/14552857174" TargetMode="Externa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11" Type="http://schemas.openxmlformats.org/officeDocument/2006/relationships/image" Target="../media/image12.png"/><Relationship Id="rId5" Type="http://schemas.openxmlformats.org/officeDocument/2006/relationships/diagramData" Target="../diagrams/data1.xml"/><Relationship Id="rId10" Type="http://schemas.openxmlformats.org/officeDocument/2006/relationships/image" Target="../media/image21.jpeg"/><Relationship Id="rId4" Type="http://schemas.openxmlformats.org/officeDocument/2006/relationships/notesSlide" Target="../notesSlides/notesSlide12.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9/10/how-to-deposit-and-withdraw-money-in-a-gaming-si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s://www.flickr.com/photos/43927576@N00/27644089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flickr.com/photos/jasoneppink/179459831/" TargetMode="Externa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lickr.com/photos/30478819@N08/5109318062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www.publicdomainpictures.net/en/view-image.php?image=211621&amp;picture=possibiliti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vishalpandya1991.deviantart.com/art/man-36243124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vishalpandya1991.deviantart.com/art/man-36243124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vishalpandya1991.deviantart.com/art/man-36243124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vishalpandya1991.deviantart.com/art/man-36243124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www.flickr.com/photos/ilike/242541801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1"/><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www.rawpixel.com/image/57240/premium-photo-image-freelance-freelancing-adul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www.pixnio.com/people/male-men/building-construction-worker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s://svgsilh.com/3f51b5/image/40515.html" TargetMode="External"/><Relationship Id="rId5" Type="http://schemas.openxmlformats.org/officeDocument/2006/relationships/image" Target="../media/image33.sv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pixabay.com/en/counting-math-numbers-numerals-two-14995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www.flickr.com/photos/lwr/852669562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www.kindergartenteacherresources.com/2012/12/12/number-post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263603&amp;picture=high-flying-plan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www.publicdomainpictures.net/view-image.php?image=173942&amp;picture=creepy-number-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hyperlink" Target="https://www.publicdomainpictures.net/en/view-image.php?image=156714&amp;picture=number-3" TargetMode="External"/><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hyperlink" Target="https://www.publicdomainpictures.net/en/view-image.php?image=156000&amp;picture=number-4-zebra" TargetMode="External"/><Relationship Id="rId5" Type="http://schemas.openxmlformats.org/officeDocument/2006/relationships/image" Target="../media/image40.jpg"/><Relationship Id="rId4" Type="http://schemas.openxmlformats.org/officeDocument/2006/relationships/hyperlink" Target="https://www.ora-et-labora.it/praemiu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wikidoc.org/index.php/Intensive_care_uni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manancialdeluz.blogspot.com/2017/11/a-alegria.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flickr.com/photos/pictures-of-money/1730762430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ngall.com/salad-png/download/605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ommons.wikimedia.org/wiki/File:George-W-Bush.jpeg"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pxhere.com/id/photo/102997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E61718-16EB-47E3-A021-1981ACE9DB28}"/>
              </a:ext>
            </a:extLst>
          </p:cNvPr>
          <p:cNvSpPr/>
          <p:nvPr/>
        </p:nvSpPr>
        <p:spPr>
          <a:xfrm>
            <a:off x="0" y="2289904"/>
            <a:ext cx="12192000" cy="17437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84777F-872F-4E2E-8A7C-E66581506487}"/>
              </a:ext>
            </a:extLst>
          </p:cNvPr>
          <p:cNvSpPr>
            <a:spLocks noGrp="1"/>
          </p:cNvSpPr>
          <p:nvPr>
            <p:ph type="title"/>
          </p:nvPr>
        </p:nvSpPr>
        <p:spPr>
          <a:xfrm>
            <a:off x="838200" y="2498992"/>
            <a:ext cx="10515600" cy="1325563"/>
          </a:xfrm>
        </p:spPr>
        <p:txBody>
          <a:bodyPr>
            <a:normAutofit fontScale="90000"/>
          </a:bodyPr>
          <a:lstStyle/>
          <a:p>
            <a:pPr algn="ctr"/>
            <a:r>
              <a:rPr lang="en-US" sz="4800" dirty="0">
                <a:solidFill>
                  <a:schemeClr val="bg1"/>
                </a:solidFill>
                <a:latin typeface="Segoe UI" panose="020B0502040204020203" pitchFamily="34" charset="0"/>
                <a:cs typeface="Segoe UI" panose="020B0502040204020203" pitchFamily="34" charset="0"/>
              </a:rPr>
              <a:t>The Pros and Cons</a:t>
            </a:r>
            <a:br>
              <a:rPr lang="en-US" sz="4800" dirty="0">
                <a:solidFill>
                  <a:schemeClr val="bg1"/>
                </a:solidFill>
                <a:latin typeface="Segoe UI" panose="020B0502040204020203" pitchFamily="34" charset="0"/>
                <a:cs typeface="Segoe UI" panose="020B0502040204020203" pitchFamily="34" charset="0"/>
              </a:rPr>
            </a:br>
            <a:r>
              <a:rPr lang="en-US" sz="4800" dirty="0">
                <a:solidFill>
                  <a:schemeClr val="bg1"/>
                </a:solidFill>
                <a:latin typeface="Segoe UI" panose="020B0502040204020203" pitchFamily="34" charset="0"/>
                <a:cs typeface="Segoe UI" panose="020B0502040204020203" pitchFamily="34" charset="0"/>
              </a:rPr>
              <a:t>of</a:t>
            </a:r>
            <a:br>
              <a:rPr lang="en-US" sz="4800" dirty="0">
                <a:solidFill>
                  <a:schemeClr val="bg1"/>
                </a:solidFill>
                <a:latin typeface="Segoe UI" panose="020B0502040204020203" pitchFamily="34" charset="0"/>
                <a:cs typeface="Segoe UI" panose="020B0502040204020203" pitchFamily="34" charset="0"/>
              </a:rPr>
            </a:br>
            <a:r>
              <a:rPr lang="en-US" sz="4800" dirty="0">
                <a:solidFill>
                  <a:schemeClr val="bg1"/>
                </a:solidFill>
                <a:latin typeface="Segoe UI" panose="020B0502040204020203" pitchFamily="34" charset="0"/>
                <a:cs typeface="Segoe UI" panose="020B0502040204020203" pitchFamily="34" charset="0"/>
              </a:rPr>
              <a:t>Health Savings Accounts</a:t>
            </a:r>
          </a:p>
        </p:txBody>
      </p:sp>
      <p:sp>
        <p:nvSpPr>
          <p:cNvPr id="3" name="Footer Placeholder 2">
            <a:extLst>
              <a:ext uri="{FF2B5EF4-FFF2-40B4-BE49-F238E27FC236}">
                <a16:creationId xmlns:a16="http://schemas.microsoft.com/office/drawing/2014/main" id="{39CF0376-F693-4FA1-BB1E-C33A1C7E8605}"/>
              </a:ext>
            </a:extLst>
          </p:cNvPr>
          <p:cNvSpPr>
            <a:spLocks noGrp="1"/>
          </p:cNvSpPr>
          <p:nvPr>
            <p:ph type="ftr" sz="quarter" idx="11"/>
          </p:nvPr>
        </p:nvSpPr>
        <p:spPr>
          <a:xfrm>
            <a:off x="-937437" y="6356349"/>
            <a:ext cx="4114800" cy="365125"/>
          </a:xfrm>
        </p:spPr>
        <p:txBody>
          <a:bodyPr/>
          <a:lstStyle/>
          <a:p>
            <a:r>
              <a:rPr lang="en-US" sz="1000">
                <a:latin typeface="Arial" panose="020B0604020202020204" pitchFamily="34" charset="0"/>
                <a:cs typeface="Arial" panose="020B0604020202020204" pitchFamily="34" charset="0"/>
              </a:rPr>
              <a:t>©2024 Advantage Administrators</a:t>
            </a:r>
            <a:endParaRPr lang="en-US" sz="1000"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8B573267-44C1-407C-97B4-F4AD89BC986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35947" y="5924874"/>
            <a:ext cx="1821873" cy="61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D1CB56F-2129-48BE-9918-8B3F506B32E9}"/>
              </a:ext>
            </a:extLst>
          </p:cNvPr>
          <p:cNvSpPr txBox="1"/>
          <p:nvPr/>
        </p:nvSpPr>
        <p:spPr>
          <a:xfrm>
            <a:off x="1041991" y="4964164"/>
            <a:ext cx="10311809" cy="830997"/>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Waverly Chamber of Commerce Learn Over Lunch</a:t>
            </a:r>
          </a:p>
          <a:p>
            <a:r>
              <a:rPr lang="en-US" sz="2400" dirty="0">
                <a:latin typeface="Segoe UI" panose="020B0502040204020203" pitchFamily="34" charset="0"/>
                <a:cs typeface="Segoe UI" panose="020B0502040204020203" pitchFamily="34" charset="0"/>
              </a:rPr>
              <a:t>Date: March 6, 2024</a:t>
            </a:r>
            <a:endParaRPr lang="en-US" sz="2400" dirty="0">
              <a:solidFill>
                <a:srgbClr val="C00000"/>
              </a:solidFill>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B5783FF3-FF14-402A-8BB3-1AEE18C1AA8C}"/>
              </a:ext>
            </a:extLst>
          </p:cNvPr>
          <p:cNvCxnSpPr>
            <a:cxnSpLocks/>
          </p:cNvCxnSpPr>
          <p:nvPr/>
        </p:nvCxnSpPr>
        <p:spPr>
          <a:xfrm>
            <a:off x="0" y="4050749"/>
            <a:ext cx="12192000"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CB341B-0D38-49F1-91CB-466180A6114E}"/>
              </a:ext>
            </a:extLst>
          </p:cNvPr>
          <p:cNvCxnSpPr>
            <a:cxnSpLocks/>
          </p:cNvCxnSpPr>
          <p:nvPr/>
        </p:nvCxnSpPr>
        <p:spPr>
          <a:xfrm>
            <a:off x="0" y="2289904"/>
            <a:ext cx="12192000"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43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054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7759C8-C623-105E-ED71-0D31D21E3D01}"/>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dirty="0">
                <a:solidFill>
                  <a:srgbClr val="FFFFFF"/>
                </a:solidFill>
              </a:rPr>
              <a:t>How did</a:t>
            </a:r>
            <a:r>
              <a:rPr lang="en-US" kern="1200" dirty="0">
                <a:solidFill>
                  <a:srgbClr val="FFFFFF"/>
                </a:solidFill>
                <a:latin typeface="+mj-lt"/>
                <a:ea typeface="+mj-ea"/>
                <a:cs typeface="+mj-cs"/>
              </a:rPr>
              <a:t> Congress</a:t>
            </a:r>
            <a:br>
              <a:rPr lang="en-US" kern="1200" dirty="0">
                <a:solidFill>
                  <a:srgbClr val="FFFFFF"/>
                </a:solidFill>
                <a:latin typeface="+mj-lt"/>
                <a:ea typeface="+mj-ea"/>
                <a:cs typeface="+mj-cs"/>
              </a:rPr>
            </a:br>
            <a:r>
              <a:rPr lang="en-US" kern="1200" dirty="0">
                <a:solidFill>
                  <a:srgbClr val="FFFFFF"/>
                </a:solidFill>
                <a:latin typeface="+mj-lt"/>
                <a:ea typeface="+mj-ea"/>
                <a:cs typeface="+mj-cs"/>
              </a:rPr>
              <a:t>Intend HSAs to Help</a:t>
            </a:r>
          </a:p>
        </p:txBody>
      </p:sp>
      <p:pic>
        <p:nvPicPr>
          <p:cNvPr id="6" name="Picture 5" descr="A logo of a united states congress&#10;&#10;Description automatically generated">
            <a:extLst>
              <a:ext uri="{FF2B5EF4-FFF2-40B4-BE49-F238E27FC236}">
                <a16:creationId xmlns:a16="http://schemas.microsoft.com/office/drawing/2014/main" id="{5D46AFBA-B10B-90D6-4944-280B065976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699753"/>
            <a:ext cx="5459470" cy="5459470"/>
          </a:xfrm>
          <a:prstGeom prst="rect">
            <a:avLst/>
          </a:prstGeom>
        </p:spPr>
      </p:pic>
      <p:sp>
        <p:nvSpPr>
          <p:cNvPr id="3" name="Footer Placeholder 2">
            <a:extLst>
              <a:ext uri="{FF2B5EF4-FFF2-40B4-BE49-F238E27FC236}">
                <a16:creationId xmlns:a16="http://schemas.microsoft.com/office/drawing/2014/main" id="{AB84B3CA-4E14-C4FE-1D71-59087E679010}"/>
              </a:ext>
            </a:extLst>
          </p:cNvPr>
          <p:cNvSpPr>
            <a:spLocks noGrp="1"/>
          </p:cNvSpPr>
          <p:nvPr>
            <p:ph type="ftr" sz="quarter" idx="11"/>
          </p:nvPr>
        </p:nvSpPr>
        <p:spPr>
          <a:xfrm>
            <a:off x="590550" y="6356350"/>
            <a:ext cx="4114800" cy="365125"/>
          </a:xfrm>
        </p:spPr>
        <p:txBody>
          <a:bodyPr vert="horz" lIns="91440" tIns="45720" rIns="91440" bIns="45720" rtlCol="0" anchor="ctr">
            <a:normAutofit/>
          </a:bodyPr>
          <a:lstStyle/>
          <a:p>
            <a:pPr algn="l">
              <a:spcAft>
                <a:spcPts val="600"/>
              </a:spcAft>
            </a:pPr>
            <a:r>
              <a:rPr lang="en-US" kern="1200">
                <a:solidFill>
                  <a:srgbClr val="FFFFFF">
                    <a:alpha val="80000"/>
                  </a:srgbClr>
                </a:solidFill>
                <a:latin typeface="+mn-lt"/>
                <a:ea typeface="+mn-ea"/>
                <a:cs typeface="+mn-cs"/>
                <a:sym typeface="Helvetica Light"/>
              </a:rPr>
              <a:t>©2024 Advantage Administrators</a:t>
            </a:r>
            <a:endParaRPr lang="en-US" kern="1200">
              <a:solidFill>
                <a:srgbClr val="FFFFFF">
                  <a:alpha val="80000"/>
                </a:srgbClr>
              </a:solidFill>
              <a:latin typeface="+mn-lt"/>
              <a:ea typeface="+mn-ea"/>
              <a:cs typeface="+mn-cs"/>
            </a:endParaRPr>
          </a:p>
        </p:txBody>
      </p:sp>
      <p:pic>
        <p:nvPicPr>
          <p:cNvPr id="8" name="Picture 2">
            <a:extLst>
              <a:ext uri="{FF2B5EF4-FFF2-40B4-BE49-F238E27FC236}">
                <a16:creationId xmlns:a16="http://schemas.microsoft.com/office/drawing/2014/main" id="{B9FEE6FB-20DE-2C7F-718F-5DA18EEF2BC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1753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732E2C-E296-748B-3024-F718351FFCF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C9720-1266-DAAC-9D43-4969718A46AD}"/>
              </a:ext>
            </a:extLst>
          </p:cNvPr>
          <p:cNvSpPr>
            <a:spLocks noGrp="1"/>
          </p:cNvSpPr>
          <p:nvPr>
            <p:ph type="title"/>
          </p:nvPr>
        </p:nvSpPr>
        <p:spPr>
          <a:xfrm>
            <a:off x="838200" y="182563"/>
            <a:ext cx="5251316" cy="1807305"/>
          </a:xfrm>
        </p:spPr>
        <p:txBody>
          <a:bodyPr vert="horz" lIns="91440" tIns="45720" rIns="91440" bIns="45720" rtlCol="0" anchor="ctr">
            <a:normAutofit/>
          </a:bodyPr>
          <a:lstStyle/>
          <a:p>
            <a:r>
              <a:rPr lang="en-US" sz="3600" dirty="0"/>
              <a:t>Policy Reasons for Congress to Authorize Health Savings Accounts</a:t>
            </a:r>
          </a:p>
        </p:txBody>
      </p:sp>
      <p:sp>
        <p:nvSpPr>
          <p:cNvPr id="7" name="TextBox 6">
            <a:extLst>
              <a:ext uri="{FF2B5EF4-FFF2-40B4-BE49-F238E27FC236}">
                <a16:creationId xmlns:a16="http://schemas.microsoft.com/office/drawing/2014/main" id="{8928BF4D-407F-2FE9-7FDD-2719C844BDAD}"/>
              </a:ext>
            </a:extLst>
          </p:cNvPr>
          <p:cNvSpPr txBox="1"/>
          <p:nvPr/>
        </p:nvSpPr>
        <p:spPr>
          <a:xfrm>
            <a:off x="838200" y="1764467"/>
            <a:ext cx="6195646" cy="418391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To provide an account similar to the very popular IRA to help pay health care costs after retirement.</a:t>
            </a:r>
          </a:p>
          <a:p>
            <a:pPr marL="742950" lvl="1" indent="-228600">
              <a:lnSpc>
                <a:spcPct val="90000"/>
              </a:lnSpc>
              <a:spcAft>
                <a:spcPts val="600"/>
              </a:spcAft>
              <a:buFont typeface="Arial" panose="020B0604020202020204" pitchFamily="34" charset="0"/>
              <a:buChar char="•"/>
            </a:pPr>
            <a:r>
              <a:rPr lang="en-US" sz="2000" b="1" dirty="0">
                <a:solidFill>
                  <a:schemeClr val="accent6"/>
                </a:solidFill>
              </a:rPr>
              <a:t>Pro – Triple Tax Benefit</a:t>
            </a:r>
          </a:p>
          <a:p>
            <a:pPr marL="742950" lvl="1" indent="-228600">
              <a:lnSpc>
                <a:spcPct val="90000"/>
              </a:lnSpc>
              <a:spcAft>
                <a:spcPts val="600"/>
              </a:spcAft>
              <a:buFont typeface="Arial" panose="020B0604020202020204" pitchFamily="34" charset="0"/>
              <a:buChar char="•"/>
            </a:pPr>
            <a:r>
              <a:rPr lang="en-US" sz="2000" b="1" dirty="0">
                <a:solidFill>
                  <a:srgbClr val="FF0000"/>
                </a:solidFill>
              </a:rPr>
              <a:t>Con – The average American spends about 96% of their annual contribution to an HSA each year.</a:t>
            </a:r>
          </a:p>
          <a:p>
            <a:pPr marL="285750" indent="-228600">
              <a:lnSpc>
                <a:spcPct val="90000"/>
              </a:lnSpc>
              <a:spcAft>
                <a:spcPts val="600"/>
              </a:spcAft>
              <a:buFont typeface="Arial" panose="020B0604020202020204" pitchFamily="34" charset="0"/>
              <a:buChar char="•"/>
            </a:pPr>
            <a:r>
              <a:rPr lang="en-US" sz="2000" dirty="0"/>
              <a:t>Make citizens better health care consumers.</a:t>
            </a:r>
          </a:p>
          <a:p>
            <a:pPr marL="742950" lvl="1" indent="-228600">
              <a:lnSpc>
                <a:spcPct val="90000"/>
              </a:lnSpc>
              <a:spcAft>
                <a:spcPts val="600"/>
              </a:spcAft>
              <a:buFont typeface="Arial" panose="020B0604020202020204" pitchFamily="34" charset="0"/>
              <a:buChar char="•"/>
            </a:pPr>
            <a:r>
              <a:rPr lang="en-US" sz="2000" dirty="0">
                <a:solidFill>
                  <a:schemeClr val="accent6"/>
                </a:solidFill>
              </a:rPr>
              <a:t>Pro - Encourage individuals to take more responsibility for health care expenses</a:t>
            </a:r>
          </a:p>
          <a:p>
            <a:pPr marL="742950" lvl="1" indent="-228600">
              <a:lnSpc>
                <a:spcPct val="90000"/>
              </a:lnSpc>
              <a:spcAft>
                <a:spcPts val="600"/>
              </a:spcAft>
              <a:buFont typeface="Arial" panose="020B0604020202020204" pitchFamily="34" charset="0"/>
              <a:buChar char="•"/>
            </a:pPr>
            <a:r>
              <a:rPr lang="en-US" sz="2000" dirty="0">
                <a:solidFill>
                  <a:srgbClr val="FF0000"/>
                </a:solidFill>
              </a:rPr>
              <a:t>Con – People may delay getting needed medical care</a:t>
            </a:r>
          </a:p>
          <a:p>
            <a:pPr marL="742950" lvl="1" indent="-228600">
              <a:lnSpc>
                <a:spcPct val="90000"/>
              </a:lnSpc>
              <a:spcAft>
                <a:spcPts val="600"/>
              </a:spcAft>
              <a:buFont typeface="Arial" panose="020B0604020202020204" pitchFamily="34" charset="0"/>
              <a:buChar char="•"/>
            </a:pPr>
            <a:r>
              <a:rPr lang="en-US" sz="2000" dirty="0">
                <a:solidFill>
                  <a:srgbClr val="FF0000"/>
                </a:solidFill>
              </a:rPr>
              <a:t>Con – May lead to adverse selection problems</a:t>
            </a:r>
          </a:p>
          <a:p>
            <a:pPr marL="285750" indent="-228600">
              <a:lnSpc>
                <a:spcPct val="90000"/>
              </a:lnSpc>
              <a:spcAft>
                <a:spcPts val="600"/>
              </a:spcAft>
              <a:buFont typeface="Arial" panose="020B0604020202020204" pitchFamily="34" charset="0"/>
              <a:buChar char="•"/>
            </a:pPr>
            <a:r>
              <a:rPr lang="en-US" sz="2000" dirty="0"/>
              <a:t>Shop around for best prices</a:t>
            </a:r>
          </a:p>
          <a:p>
            <a:pPr marL="742950" lvl="1" indent="-228600">
              <a:lnSpc>
                <a:spcPct val="90000"/>
              </a:lnSpc>
              <a:spcAft>
                <a:spcPts val="600"/>
              </a:spcAft>
              <a:buFont typeface="Arial" panose="020B0604020202020204" pitchFamily="34" charset="0"/>
              <a:buChar char="•"/>
            </a:pPr>
            <a:r>
              <a:rPr lang="en-US" sz="2000" dirty="0">
                <a:solidFill>
                  <a:schemeClr val="accent6"/>
                </a:solidFill>
              </a:rPr>
              <a:t>Pro - Use market forces to reduce health care costs</a:t>
            </a:r>
          </a:p>
          <a:p>
            <a:pPr marL="742950" lvl="1" indent="-228600">
              <a:lnSpc>
                <a:spcPct val="90000"/>
              </a:lnSpc>
              <a:spcAft>
                <a:spcPts val="600"/>
              </a:spcAft>
              <a:buFont typeface="Arial" panose="020B0604020202020204" pitchFamily="34" charset="0"/>
              <a:buChar char="•"/>
            </a:pPr>
            <a:r>
              <a:rPr lang="en-US" sz="2000" dirty="0">
                <a:solidFill>
                  <a:srgbClr val="FF0000"/>
                </a:solidFill>
              </a:rPr>
              <a:t>Con – Health care costs lack transparency to the consumer</a:t>
            </a:r>
            <a:endParaRPr lang="en-US" sz="2000" dirty="0"/>
          </a:p>
        </p:txBody>
      </p:sp>
      <p:pic>
        <p:nvPicPr>
          <p:cNvPr id="6" name="Picture 5" descr="A white building with a dome with United States Capitol in the background&#10;&#10;Description automatically generated">
            <a:extLst>
              <a:ext uri="{FF2B5EF4-FFF2-40B4-BE49-F238E27FC236}">
                <a16:creationId xmlns:a16="http://schemas.microsoft.com/office/drawing/2014/main" id="{830B1C77-5B37-C428-7E30-94D1191A788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412" r="21378"/>
          <a:stretch/>
        </p:blipFill>
        <p:spPr>
          <a:xfrm>
            <a:off x="6738425" y="10"/>
            <a:ext cx="545357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52588214-0805-6D27-9D04-19F58345F0B1}"/>
              </a:ext>
            </a:extLst>
          </p:cNvPr>
          <p:cNvSpPr>
            <a:spLocks noGrp="1"/>
          </p:cNvSpPr>
          <p:nvPr>
            <p:ph type="ftr" sz="quarter" idx="11"/>
          </p:nvPr>
        </p:nvSpPr>
        <p:spPr>
          <a:xfrm>
            <a:off x="3505200" y="6356350"/>
            <a:ext cx="34290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©2024 Advantage Administrators</a:t>
            </a:r>
          </a:p>
        </p:txBody>
      </p:sp>
      <p:pic>
        <p:nvPicPr>
          <p:cNvPr id="5" name="Picture 2" descr="A logo for a company&#10;&#10;Description automatically generated">
            <a:extLst>
              <a:ext uri="{FF2B5EF4-FFF2-40B4-BE49-F238E27FC236}">
                <a16:creationId xmlns:a16="http://schemas.microsoft.com/office/drawing/2014/main" id="{28F785A5-DD97-9631-02AA-D33439C12514}"/>
              </a:ext>
            </a:extLst>
          </p:cNvPr>
          <p:cNvPicPr>
            <a:picLocks noGrp="1" noChangeAspect="1" noChangeArrowheads="1"/>
          </p:cNvPicPr>
          <p:nvPr>
            <p:ph idx="1"/>
          </p:nvPr>
        </p:nvPicPr>
        <p:blipFill>
          <a:blip r:embed="rId5" cstate="screen">
            <a:extLst>
              <a:ext uri="{28A0092B-C50C-407E-A947-70E740481C1C}">
                <a14:useLocalDpi xmlns:a14="http://schemas.microsoft.com/office/drawing/2010/main"/>
              </a:ext>
            </a:extLst>
          </a:blip>
          <a:srcRect/>
          <a:stretch>
            <a:fillRect/>
          </a:stretch>
        </p:blipFill>
        <p:spPr bwMode="auto">
          <a:xfrm>
            <a:off x="10832547" y="6185313"/>
            <a:ext cx="1042506" cy="3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60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028737997"/>
              </p:ext>
            </p:extLst>
          </p:nvPr>
        </p:nvGraphicFramePr>
        <p:xfrm>
          <a:off x="4926329" y="1920240"/>
          <a:ext cx="6981403" cy="48710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Stock-508099072"/>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1121050" y="2604409"/>
            <a:ext cx="3485239" cy="2326020"/>
          </a:xfrm>
          <a:prstGeom prst="rect">
            <a:avLst/>
          </a:prstGeom>
        </p:spPr>
      </p:pic>
      <p:sp>
        <p:nvSpPr>
          <p:cNvPr id="11" name="Title 1">
            <a:extLst>
              <a:ext uri="{FF2B5EF4-FFF2-40B4-BE49-F238E27FC236}">
                <a16:creationId xmlns:a16="http://schemas.microsoft.com/office/drawing/2014/main" id="{5239122D-F9BB-408D-983F-9496051F2BB4}"/>
              </a:ext>
            </a:extLst>
          </p:cNvPr>
          <p:cNvSpPr>
            <a:spLocks noGrp="1"/>
          </p:cNvSpPr>
          <p:nvPr>
            <p:ph type="title"/>
          </p:nvPr>
        </p:nvSpPr>
        <p:spPr>
          <a:xfrm>
            <a:off x="276135" y="639719"/>
            <a:ext cx="11631598" cy="752099"/>
          </a:xfrm>
        </p:spPr>
        <p:txBody>
          <a:bodyPr>
            <a:normAutofit/>
          </a:bodyPr>
          <a:lstStyle/>
          <a:p>
            <a:pPr algn="ctr"/>
            <a:r>
              <a:rPr lang="en-US" dirty="0">
                <a:latin typeface="Segoe UI" panose="020B0502040204020203" pitchFamily="34" charset="0"/>
              </a:rPr>
              <a:t>Why HSA is the Best Retirement Plan </a:t>
            </a:r>
          </a:p>
        </p:txBody>
      </p:sp>
      <p:cxnSp>
        <p:nvCxnSpPr>
          <p:cNvPr id="15" name="Straight Connector 14">
            <a:extLst>
              <a:ext uri="{FF2B5EF4-FFF2-40B4-BE49-F238E27FC236}">
                <a16:creationId xmlns:a16="http://schemas.microsoft.com/office/drawing/2014/main" id="{63B86138-B126-4119-9F5C-08A185FBED2C}"/>
              </a:ext>
            </a:extLst>
          </p:cNvPr>
          <p:cNvCxnSpPr/>
          <p:nvPr/>
        </p:nvCxnSpPr>
        <p:spPr>
          <a:xfrm>
            <a:off x="768626" y="1431235"/>
            <a:ext cx="10830339"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5B8BE2A7-FEFA-4170-9E99-F3D1A34E9E0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46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970F82-5EEA-4AEB-ACF0-E765154A0661}"/>
              </a:ext>
            </a:extLst>
          </p:cNvPr>
          <p:cNvSpPr>
            <a:spLocks noGrp="1"/>
          </p:cNvSpPr>
          <p:nvPr>
            <p:ph type="title"/>
          </p:nvPr>
        </p:nvSpPr>
        <p:spPr/>
        <p:txBody>
          <a:bodyPr>
            <a:normAutofit/>
          </a:bodyPr>
          <a:lstStyle/>
          <a:p>
            <a:pPr algn="ctr"/>
            <a:r>
              <a:rPr lang="en-US" sz="3200" dirty="0">
                <a:latin typeface="Segoe UI" panose="020B0502040204020203" pitchFamily="34" charset="0"/>
                <a:cs typeface="Segoe UI" panose="020B0502040204020203" pitchFamily="34" charset="0"/>
              </a:rPr>
              <a:t>The Power of Investing HSA Dollars </a:t>
            </a:r>
            <a:br>
              <a:rPr lang="en-US" sz="3200" dirty="0">
                <a:latin typeface="Segoe UI" panose="020B0502040204020203" pitchFamily="34" charset="0"/>
                <a:cs typeface="Segoe UI" panose="020B0502040204020203" pitchFamily="34" charset="0"/>
              </a:rPr>
            </a:br>
            <a:r>
              <a:rPr lang="en-US" sz="3200" dirty="0">
                <a:latin typeface="Segoe UI" panose="020B0502040204020203" pitchFamily="34" charset="0"/>
                <a:cs typeface="Segoe UI" panose="020B0502040204020203" pitchFamily="34" charset="0"/>
              </a:rPr>
              <a:t>for Future Healthcare Expenses</a:t>
            </a:r>
          </a:p>
        </p:txBody>
      </p:sp>
      <p:pic>
        <p:nvPicPr>
          <p:cNvPr id="5" name="Picture 2">
            <a:extLst>
              <a:ext uri="{FF2B5EF4-FFF2-40B4-BE49-F238E27FC236}">
                <a16:creationId xmlns:a16="http://schemas.microsoft.com/office/drawing/2014/main" id="{2CED4B6C-68F3-46E3-ADCE-B47D08E7C1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2E40FEC0-D071-4BC1-9F3A-DF2BB5E2DE55}"/>
              </a:ext>
            </a:extLst>
          </p:cNvPr>
          <p:cNvCxnSpPr/>
          <p:nvPr/>
        </p:nvCxnSpPr>
        <p:spPr>
          <a:xfrm>
            <a:off x="768626" y="1431235"/>
            <a:ext cx="10830339"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id="{2214E9DD-C558-4B3C-9C65-DE8E837565A0}"/>
              </a:ext>
            </a:extLst>
          </p:cNvPr>
          <p:cNvSpPr>
            <a:spLocks noGrp="1"/>
          </p:cNvSpPr>
          <p:nvPr>
            <p:ph type="ftr" sz="quarter" idx="11"/>
          </p:nvPr>
        </p:nvSpPr>
        <p:spPr>
          <a:xfrm>
            <a:off x="-937437" y="6356349"/>
            <a:ext cx="4114800" cy="365125"/>
          </a:xfrm>
        </p:spPr>
        <p:txBody>
          <a:bodyPr/>
          <a:lstStyle/>
          <a:p>
            <a:r>
              <a:rPr lang="en-US" sz="1000">
                <a:latin typeface="Arial" panose="020B0604020202020204" pitchFamily="34" charset="0"/>
                <a:cs typeface="Arial" panose="020B0604020202020204" pitchFamily="34" charset="0"/>
              </a:rPr>
              <a:t>©2024 Advantage Administrators</a:t>
            </a:r>
            <a:endParaRPr lang="en-US" sz="1000" dirty="0">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12283338"/>
              </p:ext>
            </p:extLst>
          </p:nvPr>
        </p:nvGraphicFramePr>
        <p:xfrm>
          <a:off x="4560570" y="1553132"/>
          <a:ext cx="6348130" cy="4905373"/>
        </p:xfrm>
        <a:graphic>
          <a:graphicData uri="http://schemas.openxmlformats.org/presentationml/2006/ole">
            <mc:AlternateContent xmlns:mc="http://schemas.openxmlformats.org/markup-compatibility/2006">
              <mc:Choice xmlns:v="urn:schemas-microsoft-com:vml" Requires="v">
                <p:oleObj name="Acrobat Document" r:id="rId4" imgW="7543800" imgH="5829300" progId="AcroExch.Document.DC">
                  <p:embed/>
                </p:oleObj>
              </mc:Choice>
              <mc:Fallback>
                <p:oleObj name="Acrobat Document" r:id="rId4" imgW="7543800" imgH="5829300" progId="AcroExch.Document.DC">
                  <p:embed/>
                  <p:pic>
                    <p:nvPicPr>
                      <p:cNvPr id="0" name=""/>
                      <p:cNvPicPr/>
                      <p:nvPr/>
                    </p:nvPicPr>
                    <p:blipFill>
                      <a:blip r:embed="rId5"/>
                      <a:stretch>
                        <a:fillRect/>
                      </a:stretch>
                    </p:blipFill>
                    <p:spPr>
                      <a:xfrm>
                        <a:off x="4560570" y="1553132"/>
                        <a:ext cx="6348130" cy="4905373"/>
                      </a:xfrm>
                      <a:prstGeom prst="rect">
                        <a:avLst/>
                      </a:prstGeom>
                    </p:spPr>
                  </p:pic>
                </p:oleObj>
              </mc:Fallback>
            </mc:AlternateContent>
          </a:graphicData>
        </a:graphic>
      </p:graphicFrame>
      <p:sp>
        <p:nvSpPr>
          <p:cNvPr id="11" name="TextBox 10"/>
          <p:cNvSpPr txBox="1"/>
          <p:nvPr/>
        </p:nvSpPr>
        <p:spPr>
          <a:xfrm>
            <a:off x="857250" y="2080260"/>
            <a:ext cx="3326130" cy="3693319"/>
          </a:xfrm>
          <a:prstGeom prst="rect">
            <a:avLst/>
          </a:prstGeom>
          <a:noFill/>
        </p:spPr>
        <p:txBody>
          <a:bodyPr wrap="square" rtlCol="0">
            <a:spAutoFit/>
          </a:bodyPr>
          <a:lstStyle/>
          <a:p>
            <a:r>
              <a:rPr lang="en-US" b="1" dirty="0">
                <a:solidFill>
                  <a:srgbClr val="8A0000"/>
                </a:solidFill>
              </a:rPr>
              <a:t>31% Increase in Healthcare Purchasing Power</a:t>
            </a:r>
          </a:p>
          <a:p>
            <a:endParaRPr lang="en-US" dirty="0"/>
          </a:p>
          <a:p>
            <a:r>
              <a:rPr lang="en-US" dirty="0"/>
              <a:t>Assumes:</a:t>
            </a:r>
          </a:p>
          <a:p>
            <a:pPr marL="285750" indent="-285750">
              <a:buFont typeface="Arial" panose="020B0604020202020204" pitchFamily="34" charset="0"/>
              <a:buChar char="•"/>
            </a:pPr>
            <a:r>
              <a:rPr lang="en-US" dirty="0"/>
              <a:t>$4,000 Annual Contribution Beginning at age 45</a:t>
            </a:r>
          </a:p>
          <a:p>
            <a:pPr marL="285750" indent="-285750">
              <a:buFont typeface="Arial" panose="020B0604020202020204" pitchFamily="34" charset="0"/>
              <a:buChar char="•"/>
            </a:pPr>
            <a:r>
              <a:rPr lang="en-US" dirty="0"/>
              <a:t>ROI of 5%</a:t>
            </a:r>
          </a:p>
          <a:p>
            <a:pPr marL="285750" indent="-285750">
              <a:buFont typeface="Arial" panose="020B0604020202020204" pitchFamily="34" charset="0"/>
              <a:buChar char="•"/>
            </a:pPr>
            <a:r>
              <a:rPr lang="en-US" dirty="0"/>
              <a:t>7.65% FICA tax savings on HSA contributions</a:t>
            </a:r>
          </a:p>
          <a:p>
            <a:pPr marL="285750" indent="-285750">
              <a:buFont typeface="Arial" panose="020B0604020202020204" pitchFamily="34" charset="0"/>
              <a:buChar char="•"/>
            </a:pPr>
            <a:r>
              <a:rPr lang="en-US" dirty="0"/>
              <a:t>25% combined federal and state tax rate</a:t>
            </a:r>
          </a:p>
          <a:p>
            <a:pPr marL="285750" indent="-285750">
              <a:buFont typeface="Arial" panose="020B0604020202020204" pitchFamily="34" charset="0"/>
              <a:buChar char="•"/>
            </a:pPr>
            <a:r>
              <a:rPr lang="en-US" dirty="0"/>
              <a:t>15% tax rate at time of distributions</a:t>
            </a:r>
          </a:p>
        </p:txBody>
      </p:sp>
    </p:spTree>
    <p:extLst>
      <p:ext uri="{BB962C8B-B14F-4D97-AF65-F5344CB8AC3E}">
        <p14:creationId xmlns:p14="http://schemas.microsoft.com/office/powerpoint/2010/main" val="393628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Placeholder 8" descr="A close-up of hands holding credit cards&#10;&#10;Description automatically generated">
            <a:extLst>
              <a:ext uri="{FF2B5EF4-FFF2-40B4-BE49-F238E27FC236}">
                <a16:creationId xmlns:a16="http://schemas.microsoft.com/office/drawing/2014/main" id="{45FEF351-AA83-EB61-047E-14D45E12397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4223" b="1"/>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382F9A3-DC7A-D180-14B2-9AE53C9C105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Getting Money Out of A Health Savings Account is Easy</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3106A9A-D5E5-73BF-8C54-106A762B276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©2024 Advantage Administrators</a:t>
            </a:r>
          </a:p>
        </p:txBody>
      </p:sp>
      <p:sp>
        <p:nvSpPr>
          <p:cNvPr id="10" name="TextBox 9">
            <a:extLst>
              <a:ext uri="{FF2B5EF4-FFF2-40B4-BE49-F238E27FC236}">
                <a16:creationId xmlns:a16="http://schemas.microsoft.com/office/drawing/2014/main" id="{74D607E0-45ED-E5E4-057B-6336805A9531}"/>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echnofaq.org/posts/2019/10/how-to-deposit-and-withdraw-money-in-a-gaming-sit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84945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6662DF-0096-87B4-FC0C-0303F08F732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As Easy as Riding a Bike</a:t>
            </a:r>
          </a:p>
        </p:txBody>
      </p:sp>
      <p:pic>
        <p:nvPicPr>
          <p:cNvPr id="7" name="Picture Placeholder 6" descr="A young child riding a bike&#10;&#10;Description automatically generated">
            <a:extLst>
              <a:ext uri="{FF2B5EF4-FFF2-40B4-BE49-F238E27FC236}">
                <a16:creationId xmlns:a16="http://schemas.microsoft.com/office/drawing/2014/main" id="{F2B4B62F-6A30-497C-4613-0229BBD245E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20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C6BB34E-7237-9228-D590-93DFB40C9FD3}"/>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marL="285750" indent="-228600">
              <a:buFont typeface="Arial" panose="020B0604020202020204" pitchFamily="34" charset="0"/>
              <a:buChar char="•"/>
            </a:pPr>
            <a:r>
              <a:rPr lang="en-US" sz="2800" dirty="0"/>
              <a:t>By check</a:t>
            </a:r>
          </a:p>
          <a:p>
            <a:pPr marL="285750" indent="-228600">
              <a:buFont typeface="Arial" panose="020B0604020202020204" pitchFamily="34" charset="0"/>
              <a:buChar char="•"/>
            </a:pPr>
            <a:r>
              <a:rPr lang="en-US" sz="2800" dirty="0"/>
              <a:t>By Debit Card</a:t>
            </a:r>
          </a:p>
          <a:p>
            <a:pPr marL="285750" indent="-228600">
              <a:buFont typeface="Arial" panose="020B0604020202020204" pitchFamily="34" charset="0"/>
              <a:buChar char="•"/>
            </a:pPr>
            <a:r>
              <a:rPr lang="en-US" sz="2800" dirty="0"/>
              <a:t>By ATM or other cash withdrawal</a:t>
            </a:r>
          </a:p>
          <a:p>
            <a:pPr marL="285750" indent="-228600">
              <a:buFont typeface="Arial" panose="020B0604020202020204" pitchFamily="34" charset="0"/>
              <a:buChar char="•"/>
            </a:pPr>
            <a:r>
              <a:rPr lang="en-US" sz="2800" dirty="0"/>
              <a:t>Withdrawals are permitted:</a:t>
            </a:r>
          </a:p>
          <a:p>
            <a:pPr marL="742950" lvl="1" indent="-228600">
              <a:buFont typeface="Arial" panose="020B0604020202020204" pitchFamily="34" charset="0"/>
              <a:buChar char="•"/>
            </a:pPr>
            <a:r>
              <a:rPr lang="en-US" sz="2600" dirty="0"/>
              <a:t>For any purpose</a:t>
            </a:r>
          </a:p>
          <a:p>
            <a:pPr marL="742950" lvl="1" indent="-228600">
              <a:buFont typeface="Arial" panose="020B0604020202020204" pitchFamily="34" charset="0"/>
              <a:buChar char="•"/>
            </a:pPr>
            <a:r>
              <a:rPr lang="en-US" sz="2600" dirty="0"/>
              <a:t>Any time that there is money in the account</a:t>
            </a:r>
          </a:p>
          <a:p>
            <a:pPr marL="285750" indent="-228600">
              <a:buFont typeface="Arial" panose="020B0604020202020204" pitchFamily="34" charset="0"/>
              <a:buChar char="•"/>
            </a:pPr>
            <a:endParaRPr lang="en-US" sz="2800" dirty="0"/>
          </a:p>
        </p:txBody>
      </p:sp>
      <p:sp>
        <p:nvSpPr>
          <p:cNvPr id="5" name="Footer Placeholder 4">
            <a:extLst>
              <a:ext uri="{FF2B5EF4-FFF2-40B4-BE49-F238E27FC236}">
                <a16:creationId xmlns:a16="http://schemas.microsoft.com/office/drawing/2014/main" id="{D6D0AE1E-622C-5D45-B74A-D7EF971A8E1B}"/>
              </a:ext>
            </a:extLst>
          </p:cNvPr>
          <p:cNvSpPr>
            <a:spLocks noGrp="1"/>
          </p:cNvSpPr>
          <p:nvPr>
            <p:ph type="ftr" sz="quarter" idx="11"/>
          </p:nvPr>
        </p:nvSpPr>
        <p:spPr>
          <a:xfrm>
            <a:off x="5297762" y="6356350"/>
            <a:ext cx="4114800" cy="365125"/>
          </a:xfrm>
        </p:spPr>
        <p:txBody>
          <a:bodyPr vert="horz" lIns="91440" tIns="45720" rIns="91440" bIns="45720" rtlCol="0" anchor="ctr">
            <a:normAutofit/>
          </a:bodyPr>
          <a:lstStyle/>
          <a:p>
            <a:pPr algn="l">
              <a:spcAft>
                <a:spcPts val="600"/>
              </a:spcAft>
              <a:defRPr/>
            </a:pPr>
            <a:r>
              <a:rPr lang="en-US" kern="1200" dirty="0">
                <a:solidFill>
                  <a:prstClr val="black">
                    <a:tint val="75000"/>
                  </a:prstClr>
                </a:solidFill>
                <a:latin typeface="Calibri" panose="020F0502020204030204"/>
                <a:ea typeface="+mn-ea"/>
                <a:cs typeface="+mn-cs"/>
              </a:rPr>
              <a:t>©2024 Advantage Administrators</a:t>
            </a:r>
          </a:p>
        </p:txBody>
      </p:sp>
      <p:pic>
        <p:nvPicPr>
          <p:cNvPr id="3" name="Picture 2">
            <a:extLst>
              <a:ext uri="{FF2B5EF4-FFF2-40B4-BE49-F238E27FC236}">
                <a16:creationId xmlns:a16="http://schemas.microsoft.com/office/drawing/2014/main" id="{B1879DC9-7030-F8CC-C2F0-A51120DA47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13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E04012-36D4-C8B6-4DF7-B3BD39C50BA5}"/>
              </a:ext>
            </a:extLst>
          </p:cNvPr>
          <p:cNvSpPr>
            <a:spLocks noGrp="1"/>
          </p:cNvSpPr>
          <p:nvPr>
            <p:ph type="title"/>
          </p:nvPr>
        </p:nvSpPr>
        <p:spPr/>
        <p:txBody>
          <a:bodyPr/>
          <a:lstStyle/>
          <a:p>
            <a:r>
              <a:rPr lang="en-US" dirty="0"/>
              <a:t>Taxes on HSA Withdrawals</a:t>
            </a:r>
          </a:p>
        </p:txBody>
      </p:sp>
      <p:sp>
        <p:nvSpPr>
          <p:cNvPr id="9" name="Text Placeholder 8">
            <a:extLst>
              <a:ext uri="{FF2B5EF4-FFF2-40B4-BE49-F238E27FC236}">
                <a16:creationId xmlns:a16="http://schemas.microsoft.com/office/drawing/2014/main" id="{DF825471-14A4-E7E9-EB89-08C913757E70}"/>
              </a:ext>
            </a:extLst>
          </p:cNvPr>
          <p:cNvSpPr>
            <a:spLocks noGrp="1"/>
          </p:cNvSpPr>
          <p:nvPr>
            <p:ph type="body" idx="1"/>
          </p:nvPr>
        </p:nvSpPr>
        <p:spPr/>
        <p:txBody>
          <a:bodyPr/>
          <a:lstStyle/>
          <a:p>
            <a:r>
              <a:rPr lang="en-US" dirty="0"/>
              <a:t>If used to pay for qualifying medical expenses</a:t>
            </a:r>
          </a:p>
        </p:txBody>
      </p:sp>
      <p:sp>
        <p:nvSpPr>
          <p:cNvPr id="7" name="Content Placeholder 6">
            <a:extLst>
              <a:ext uri="{FF2B5EF4-FFF2-40B4-BE49-F238E27FC236}">
                <a16:creationId xmlns:a16="http://schemas.microsoft.com/office/drawing/2014/main" id="{268925B4-395C-19D2-6B8A-F45920E89012}"/>
              </a:ext>
            </a:extLst>
          </p:cNvPr>
          <p:cNvSpPr>
            <a:spLocks noGrp="1"/>
          </p:cNvSpPr>
          <p:nvPr>
            <p:ph sz="half" idx="2"/>
          </p:nvPr>
        </p:nvSpPr>
        <p:spPr/>
        <p:txBody>
          <a:bodyPr>
            <a:normAutofit/>
          </a:bodyPr>
          <a:lstStyle/>
          <a:p>
            <a:r>
              <a:rPr lang="en-US" sz="7200" b="1" dirty="0">
                <a:solidFill>
                  <a:srgbClr val="FF0000"/>
                </a:solidFill>
              </a:rPr>
              <a:t>No tax</a:t>
            </a:r>
          </a:p>
        </p:txBody>
      </p:sp>
      <p:sp>
        <p:nvSpPr>
          <p:cNvPr id="10" name="Text Placeholder 9">
            <a:extLst>
              <a:ext uri="{FF2B5EF4-FFF2-40B4-BE49-F238E27FC236}">
                <a16:creationId xmlns:a16="http://schemas.microsoft.com/office/drawing/2014/main" id="{E29146C3-2DFB-F8D5-D957-2383B2D59958}"/>
              </a:ext>
            </a:extLst>
          </p:cNvPr>
          <p:cNvSpPr>
            <a:spLocks noGrp="1"/>
          </p:cNvSpPr>
          <p:nvPr>
            <p:ph type="body" sz="quarter" idx="3"/>
          </p:nvPr>
        </p:nvSpPr>
        <p:spPr/>
        <p:txBody>
          <a:bodyPr/>
          <a:lstStyle/>
          <a:p>
            <a:r>
              <a:rPr lang="en-US" dirty="0"/>
              <a:t>If NOT used for qualifying medical expenses</a:t>
            </a:r>
          </a:p>
        </p:txBody>
      </p:sp>
      <p:sp>
        <p:nvSpPr>
          <p:cNvPr id="11" name="Content Placeholder 10">
            <a:extLst>
              <a:ext uri="{FF2B5EF4-FFF2-40B4-BE49-F238E27FC236}">
                <a16:creationId xmlns:a16="http://schemas.microsoft.com/office/drawing/2014/main" id="{DB1BE101-0433-7404-0C1A-7308DB994467}"/>
              </a:ext>
            </a:extLst>
          </p:cNvPr>
          <p:cNvSpPr>
            <a:spLocks noGrp="1"/>
          </p:cNvSpPr>
          <p:nvPr>
            <p:ph sz="quarter" idx="4"/>
          </p:nvPr>
        </p:nvSpPr>
        <p:spPr>
          <a:xfrm>
            <a:off x="6172200" y="2505075"/>
            <a:ext cx="5433646" cy="3684588"/>
          </a:xfrm>
        </p:spPr>
        <p:txBody>
          <a:bodyPr/>
          <a:lstStyle/>
          <a:p>
            <a:r>
              <a:rPr lang="en-US" dirty="0"/>
              <a:t>If age 65 or older</a:t>
            </a:r>
          </a:p>
          <a:p>
            <a:pPr lvl="1"/>
            <a:r>
              <a:rPr lang="en-US" dirty="0"/>
              <a:t>Withdrawn amount is reported as ordinary taxable income</a:t>
            </a:r>
          </a:p>
          <a:p>
            <a:pPr lvl="1"/>
            <a:r>
              <a:rPr lang="en-US" dirty="0"/>
              <a:t>No penalty</a:t>
            </a:r>
          </a:p>
          <a:p>
            <a:r>
              <a:rPr lang="en-US" dirty="0"/>
              <a:t>If under age 65</a:t>
            </a:r>
          </a:p>
          <a:p>
            <a:pPr lvl="1"/>
            <a:r>
              <a:rPr lang="en-US" dirty="0"/>
              <a:t>Withdrawn amount is reported as ordinary taxable income</a:t>
            </a:r>
          </a:p>
          <a:p>
            <a:pPr lvl="1"/>
            <a:r>
              <a:rPr lang="en-US" dirty="0"/>
              <a:t>20% excise tax on amount withdrawn</a:t>
            </a:r>
          </a:p>
          <a:p>
            <a:pPr lvl="1"/>
            <a:endParaRPr lang="en-US" dirty="0"/>
          </a:p>
          <a:p>
            <a:pPr lvl="1"/>
            <a:endParaRPr lang="en-US" dirty="0"/>
          </a:p>
        </p:txBody>
      </p:sp>
      <p:sp>
        <p:nvSpPr>
          <p:cNvPr id="5" name="Footer Placeholder 4">
            <a:extLst>
              <a:ext uri="{FF2B5EF4-FFF2-40B4-BE49-F238E27FC236}">
                <a16:creationId xmlns:a16="http://schemas.microsoft.com/office/drawing/2014/main" id="{81497CB1-8033-9E76-3782-6C1AA3F41429}"/>
              </a:ext>
            </a:extLst>
          </p:cNvPr>
          <p:cNvSpPr>
            <a:spLocks noGrp="1"/>
          </p:cNvSpPr>
          <p:nvPr>
            <p:ph type="ftr" sz="quarter" idx="11"/>
          </p:nvPr>
        </p:nvSpPr>
        <p:spPr/>
        <p:txBody>
          <a:bodyPr/>
          <a:lstStyle/>
          <a:p>
            <a:r>
              <a:rPr lang="en-US"/>
              <a:t>©2024 Advantage Administrators</a:t>
            </a:r>
          </a:p>
        </p:txBody>
      </p:sp>
      <p:pic>
        <p:nvPicPr>
          <p:cNvPr id="12" name="Picture 2">
            <a:extLst>
              <a:ext uri="{FF2B5EF4-FFF2-40B4-BE49-F238E27FC236}">
                <a16:creationId xmlns:a16="http://schemas.microsoft.com/office/drawing/2014/main" id="{0DC6D589-68D6-D4BC-8403-E6B0146E47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sign on a storefront&#10;&#10;Description automatically generated">
            <a:extLst>
              <a:ext uri="{FF2B5EF4-FFF2-40B4-BE49-F238E27FC236}">
                <a16:creationId xmlns:a16="http://schemas.microsoft.com/office/drawing/2014/main" id="{F9A6C755-818F-A4E0-FC51-EFC7D521628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8806" y="3429000"/>
            <a:ext cx="4118152" cy="2535237"/>
          </a:xfrm>
          <a:prstGeom prst="rect">
            <a:avLst/>
          </a:prstGeom>
        </p:spPr>
      </p:pic>
    </p:spTree>
    <p:extLst>
      <p:ext uri="{BB962C8B-B14F-4D97-AF65-F5344CB8AC3E}">
        <p14:creationId xmlns:p14="http://schemas.microsoft.com/office/powerpoint/2010/main" val="327499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6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A533DC6-A747-50EF-09A3-B69EA0237AC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Putting Money </a:t>
            </a:r>
            <a:r>
              <a:rPr lang="en-US" sz="3600" b="1" dirty="0">
                <a:solidFill>
                  <a:schemeClr val="accent2">
                    <a:lumMod val="40000"/>
                    <a:lumOff val="60000"/>
                  </a:schemeClr>
                </a:solidFill>
              </a:rPr>
              <a:t>IN</a:t>
            </a:r>
            <a:r>
              <a:rPr lang="en-US" sz="3600" dirty="0">
                <a:solidFill>
                  <a:srgbClr val="FFFFFF"/>
                </a:solidFill>
              </a:rPr>
              <a:t> can be Complicated.</a:t>
            </a: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person writing on a whiteboard&#10;&#10;Description automatically generated">
            <a:extLst>
              <a:ext uri="{FF2B5EF4-FFF2-40B4-BE49-F238E27FC236}">
                <a16:creationId xmlns:a16="http://schemas.microsoft.com/office/drawing/2014/main" id="{6C95BF10-8397-919E-5CD8-CE44E60DD5C1}"/>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8" r="-1" b="-1"/>
          <a:stretch/>
        </p:blipFill>
        <p:spPr>
          <a:xfrm>
            <a:off x="976251" y="942538"/>
            <a:ext cx="7163222" cy="4808332"/>
          </a:xfrm>
          <a:prstGeom prst="rect">
            <a:avLst/>
          </a:prstGeom>
          <a:effectLst/>
        </p:spPr>
      </p:pic>
      <p:sp>
        <p:nvSpPr>
          <p:cNvPr id="7" name="Footer Placeholder 6">
            <a:extLst>
              <a:ext uri="{FF2B5EF4-FFF2-40B4-BE49-F238E27FC236}">
                <a16:creationId xmlns:a16="http://schemas.microsoft.com/office/drawing/2014/main" id="{28AE6106-3854-743A-867B-DC1C4D07FC5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©2024 Advantage Administrators</a:t>
            </a:r>
          </a:p>
        </p:txBody>
      </p:sp>
    </p:spTree>
    <p:extLst>
      <p:ext uri="{BB962C8B-B14F-4D97-AF65-F5344CB8AC3E}">
        <p14:creationId xmlns:p14="http://schemas.microsoft.com/office/powerpoint/2010/main" val="218312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248F5E6-4377-481A-9615-8B26AF96A0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4" name="Color">
              <a:extLst>
                <a:ext uri="{FF2B5EF4-FFF2-40B4-BE49-F238E27FC236}">
                  <a16:creationId xmlns:a16="http://schemas.microsoft.com/office/drawing/2014/main" id="{D8552057-9E04-4499-916A-649BB6B51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D1194A2F-4E63-4228-A833-4D86528EAD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a:extLst>
              <a:ext uri="{FF2B5EF4-FFF2-40B4-BE49-F238E27FC236}">
                <a16:creationId xmlns:a16="http://schemas.microsoft.com/office/drawing/2014/main" id="{BF4962F9-5DBB-A7CD-0B1B-8222361FC54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6385" y="2555983"/>
            <a:ext cx="5270026" cy="3185970"/>
          </a:xfrm>
          <a:prstGeom prst="rect">
            <a:avLst/>
          </a:prstGeom>
        </p:spPr>
      </p:pic>
      <p:grpSp>
        <p:nvGrpSpPr>
          <p:cNvPr id="27" name="Group 2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7BF3CAB-9C1E-4CE4-7F60-B533EA0B9930}"/>
              </a:ext>
            </a:extLst>
          </p:cNvPr>
          <p:cNvSpPr>
            <a:spLocks noGrp="1"/>
          </p:cNvSpPr>
          <p:nvPr>
            <p:ph type="title"/>
          </p:nvPr>
        </p:nvSpPr>
        <p:spPr>
          <a:xfrm>
            <a:off x="786384" y="576072"/>
            <a:ext cx="10377484" cy="1546533"/>
          </a:xfrm>
        </p:spPr>
        <p:txBody>
          <a:bodyPr vert="horz" lIns="91440" tIns="45720" rIns="91440" bIns="45720" rtlCol="0" anchor="t">
            <a:normAutofit/>
          </a:bodyPr>
          <a:lstStyle/>
          <a:p>
            <a:r>
              <a:rPr lang="en-US" sz="4800" kern="1200" dirty="0">
                <a:solidFill>
                  <a:schemeClr val="bg1"/>
                </a:solidFill>
                <a:latin typeface="+mj-lt"/>
                <a:ea typeface="+mj-ea"/>
                <a:cs typeface="+mj-cs"/>
              </a:rPr>
              <a:t>There are many</a:t>
            </a:r>
            <a:r>
              <a:rPr lang="en-US" sz="4800" dirty="0">
                <a:solidFill>
                  <a:schemeClr val="bg1"/>
                </a:solidFill>
              </a:rPr>
              <a:t> </a:t>
            </a:r>
            <a:r>
              <a:rPr lang="en-US" sz="4800" kern="1200" dirty="0">
                <a:solidFill>
                  <a:schemeClr val="bg1"/>
                </a:solidFill>
                <a:latin typeface="+mj-lt"/>
                <a:ea typeface="+mj-ea"/>
                <a:cs typeface="+mj-cs"/>
              </a:rPr>
              <a:t>rules.</a:t>
            </a:r>
          </a:p>
        </p:txBody>
      </p:sp>
      <p:sp>
        <p:nvSpPr>
          <p:cNvPr id="4" name="Text Placeholder 3">
            <a:extLst>
              <a:ext uri="{FF2B5EF4-FFF2-40B4-BE49-F238E27FC236}">
                <a16:creationId xmlns:a16="http://schemas.microsoft.com/office/drawing/2014/main" id="{8299C3F2-7274-C501-ECAC-4D2752DCBAC7}"/>
              </a:ext>
            </a:extLst>
          </p:cNvPr>
          <p:cNvSpPr>
            <a:spLocks noGrp="1"/>
          </p:cNvSpPr>
          <p:nvPr>
            <p:ph type="body" sz="half" idx="2"/>
          </p:nvPr>
        </p:nvSpPr>
        <p:spPr>
          <a:xfrm>
            <a:off x="6452914" y="1707742"/>
            <a:ext cx="4710956" cy="4505122"/>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2800" dirty="0">
                <a:solidFill>
                  <a:schemeClr val="bg1"/>
                </a:solidFill>
              </a:rPr>
              <a:t>Th individual must be Covered by a High Deductible Health Plan</a:t>
            </a:r>
          </a:p>
          <a:p>
            <a:pPr indent="-228600">
              <a:buFont typeface="Arial" panose="020B0604020202020204" pitchFamily="34" charset="0"/>
              <a:buChar char="•"/>
            </a:pPr>
            <a:r>
              <a:rPr lang="en-US" sz="2800" dirty="0">
                <a:solidFill>
                  <a:schemeClr val="bg1"/>
                </a:solidFill>
              </a:rPr>
              <a:t>Can Have no Disqualifying Coverage</a:t>
            </a:r>
          </a:p>
          <a:p>
            <a:pPr indent="-228600">
              <a:buFont typeface="Arial" panose="020B0604020202020204" pitchFamily="34" charset="0"/>
              <a:buChar char="•"/>
            </a:pPr>
            <a:r>
              <a:rPr lang="en-US" sz="2800" dirty="0">
                <a:solidFill>
                  <a:schemeClr val="bg1"/>
                </a:solidFill>
              </a:rPr>
              <a:t>Cannot be </a:t>
            </a:r>
            <a:r>
              <a:rPr lang="en-US" sz="2800" u="sng" dirty="0">
                <a:solidFill>
                  <a:schemeClr val="bg1"/>
                </a:solidFill>
              </a:rPr>
              <a:t>enrolled</a:t>
            </a:r>
            <a:r>
              <a:rPr lang="en-US" sz="2800" dirty="0">
                <a:solidFill>
                  <a:schemeClr val="bg1"/>
                </a:solidFill>
              </a:rPr>
              <a:t> in Medicare</a:t>
            </a:r>
          </a:p>
          <a:p>
            <a:pPr indent="-228600">
              <a:buFont typeface="Arial" panose="020B0604020202020204" pitchFamily="34" charset="0"/>
              <a:buChar char="•"/>
            </a:pPr>
            <a:r>
              <a:rPr lang="en-US" sz="2800" dirty="0">
                <a:solidFill>
                  <a:schemeClr val="bg1"/>
                </a:solidFill>
              </a:rPr>
              <a:t>Must be age 18 or older</a:t>
            </a:r>
          </a:p>
          <a:p>
            <a:pPr indent="-228600">
              <a:buFont typeface="Arial" panose="020B0604020202020204" pitchFamily="34" charset="0"/>
              <a:buChar char="•"/>
            </a:pPr>
            <a:r>
              <a:rPr lang="en-US" sz="2800" dirty="0">
                <a:solidFill>
                  <a:schemeClr val="bg1"/>
                </a:solidFill>
              </a:rPr>
              <a:t>Cannot be eligible to be claimed as a dependent on someone else’s tax return</a:t>
            </a:r>
          </a:p>
          <a:p>
            <a:pPr indent="-228600">
              <a:buFont typeface="Arial" panose="020B0604020202020204" pitchFamily="34" charset="0"/>
              <a:buChar char="•"/>
            </a:pPr>
            <a:r>
              <a:rPr lang="en-US" sz="2800" dirty="0">
                <a:solidFill>
                  <a:schemeClr val="bg1"/>
                </a:solidFill>
              </a:rPr>
              <a:t>Subject to monthly contribution limits</a:t>
            </a:r>
          </a:p>
          <a:p>
            <a:pPr indent="-228600">
              <a:buFont typeface="Arial" panose="020B0604020202020204" pitchFamily="34" charset="0"/>
              <a:buChar char="•"/>
            </a:pPr>
            <a:endParaRPr lang="en-US" sz="1800" dirty="0">
              <a:solidFill>
                <a:schemeClr val="bg1"/>
              </a:solidFill>
            </a:endParaRPr>
          </a:p>
        </p:txBody>
      </p:sp>
      <p:sp>
        <p:nvSpPr>
          <p:cNvPr id="5" name="Footer Placeholder 4">
            <a:extLst>
              <a:ext uri="{FF2B5EF4-FFF2-40B4-BE49-F238E27FC236}">
                <a16:creationId xmlns:a16="http://schemas.microsoft.com/office/drawing/2014/main" id="{FB2C5E96-A9C6-CA7F-86CC-9391F4F70FAB}"/>
              </a:ext>
            </a:extLst>
          </p:cNvPr>
          <p:cNvSpPr>
            <a:spLocks noGrp="1"/>
          </p:cNvSpPr>
          <p:nvPr>
            <p:ph type="ftr" sz="quarter" idx="11"/>
          </p:nvPr>
        </p:nvSpPr>
        <p:spPr>
          <a:xfrm rot="5400000">
            <a:off x="10040112" y="4032504"/>
            <a:ext cx="3657600" cy="640080"/>
          </a:xfrm>
        </p:spPr>
        <p:txBody>
          <a:bodyPr vert="horz" lIns="91440" tIns="45720" rIns="91440" bIns="45720" rtlCol="0" anchor="ctr">
            <a:normAutofit/>
          </a:bodyPr>
          <a:lstStyle/>
          <a:p>
            <a:pPr>
              <a:spcAft>
                <a:spcPts val="600"/>
              </a:spcAft>
            </a:pPr>
            <a:r>
              <a:rPr lang="en-US" sz="1000" kern="1200">
                <a:solidFill>
                  <a:schemeClr val="bg1"/>
                </a:solidFill>
                <a:latin typeface="+mn-lt"/>
                <a:ea typeface="+mn-ea"/>
                <a:cs typeface="+mn-cs"/>
              </a:rPr>
              <a:t>©2024 Advantage Administrators</a:t>
            </a:r>
          </a:p>
        </p:txBody>
      </p:sp>
    </p:spTree>
    <p:extLst>
      <p:ext uri="{BB962C8B-B14F-4D97-AF65-F5344CB8AC3E}">
        <p14:creationId xmlns:p14="http://schemas.microsoft.com/office/powerpoint/2010/main" val="1384918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44C5D6-1305-CEB8-F9DC-A9F18E6B3C9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6F21B57-2433-4865-F465-AE217CFE0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B09ABD-3A96-C8AE-1F06-291D74D0412A}"/>
              </a:ext>
            </a:extLst>
          </p:cNvPr>
          <p:cNvSpPr>
            <a:spLocks noGrp="1"/>
          </p:cNvSpPr>
          <p:nvPr>
            <p:ph type="title"/>
          </p:nvPr>
        </p:nvSpPr>
        <p:spPr>
          <a:xfrm>
            <a:off x="3242029" y="235095"/>
            <a:ext cx="6268770" cy="732076"/>
          </a:xfrm>
        </p:spPr>
        <p:txBody>
          <a:bodyPr vert="horz" lIns="91440" tIns="45720" rIns="91440" bIns="45720" rtlCol="0" anchor="b">
            <a:normAutofit/>
          </a:bodyPr>
          <a:lstStyle/>
          <a:p>
            <a:r>
              <a:rPr lang="en-US" sz="4000" dirty="0"/>
              <a:t>Pros for Individuals</a:t>
            </a:r>
          </a:p>
        </p:txBody>
      </p:sp>
      <p:sp>
        <p:nvSpPr>
          <p:cNvPr id="15" name="!!accent">
            <a:extLst>
              <a:ext uri="{FF2B5EF4-FFF2-40B4-BE49-F238E27FC236}">
                <a16:creationId xmlns:a16="http://schemas.microsoft.com/office/drawing/2014/main" id="{D0650264-2872-1E92-2C30-B27729F35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AA57D0E-2249-0174-49DD-B8B774F97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89E2CD19-05BA-3D46-A7BE-F8C44EFBB154}"/>
              </a:ext>
            </a:extLst>
          </p:cNvPr>
          <p:cNvSpPr>
            <a:spLocks noGrp="1"/>
          </p:cNvSpPr>
          <p:nvPr>
            <p:ph type="body" sz="half" idx="2"/>
          </p:nvPr>
        </p:nvSpPr>
        <p:spPr>
          <a:xfrm>
            <a:off x="601702" y="1190048"/>
            <a:ext cx="8909097" cy="4001163"/>
          </a:xfrm>
        </p:spPr>
        <p:txBody>
          <a:bodyPr vert="horz" lIns="91440" tIns="45720" rIns="91440" bIns="45720" rtlCol="0">
            <a:noAutofit/>
          </a:bodyPr>
          <a:lstStyle/>
          <a:p>
            <a:pPr marL="800100" lvl="1" indent="-342900">
              <a:buFont typeface="Arial" panose="020B0604020202020204" pitchFamily="34" charset="0"/>
              <a:buChar char="•"/>
            </a:pPr>
            <a:r>
              <a:rPr lang="en-US" sz="3200" b="1" dirty="0">
                <a:solidFill>
                  <a:schemeClr val="accent6"/>
                </a:solidFill>
              </a:rPr>
              <a:t>HSAs can be a potential retirement savings tool</a:t>
            </a:r>
            <a:r>
              <a:rPr lang="en-US" sz="3200" dirty="0"/>
              <a:t>	</a:t>
            </a:r>
          </a:p>
          <a:p>
            <a:pPr marL="800100" lvl="1" indent="-342900">
              <a:buFont typeface="Arial" panose="020B0604020202020204" pitchFamily="34" charset="0"/>
              <a:buChar char="•"/>
            </a:pPr>
            <a:r>
              <a:rPr lang="en-US" sz="3200" b="1" dirty="0">
                <a:solidFill>
                  <a:schemeClr val="accent6"/>
                </a:solidFill>
              </a:rPr>
              <a:t>Contributions are tax deductible</a:t>
            </a:r>
          </a:p>
          <a:p>
            <a:pPr marL="800100" lvl="1" indent="-342900">
              <a:buFont typeface="Arial" panose="020B0604020202020204" pitchFamily="34" charset="0"/>
              <a:buChar char="•"/>
            </a:pPr>
            <a:r>
              <a:rPr lang="en-US" sz="3200" b="1" dirty="0">
                <a:solidFill>
                  <a:schemeClr val="accent6"/>
                </a:solidFill>
              </a:rPr>
              <a:t>HSAs doesn’t expire and are fully portable (no use-it-or-lose-it)</a:t>
            </a:r>
          </a:p>
          <a:p>
            <a:pPr marL="800100" lvl="1" indent="-342900">
              <a:buFont typeface="Arial" panose="020B0604020202020204" pitchFamily="34" charset="0"/>
              <a:buChar char="•"/>
            </a:pPr>
            <a:r>
              <a:rPr lang="en-US" sz="3200" b="1" dirty="0">
                <a:solidFill>
                  <a:schemeClr val="accent6"/>
                </a:solidFill>
              </a:rPr>
              <a:t>Most HSA programs have an investment feature to increase long term growth</a:t>
            </a:r>
          </a:p>
          <a:p>
            <a:pPr marL="800100" lvl="1" indent="-342900">
              <a:buFont typeface="Arial" panose="020B0604020202020204" pitchFamily="34" charset="0"/>
              <a:buChar char="•"/>
            </a:pPr>
            <a:r>
              <a:rPr lang="en-US" sz="3200" b="1" dirty="0">
                <a:solidFill>
                  <a:schemeClr val="accent6"/>
                </a:solidFill>
              </a:rPr>
              <a:t>HSA balances offer flexibility to meet day-to-day needs and also save for long-term goals</a:t>
            </a:r>
          </a:p>
        </p:txBody>
      </p:sp>
      <p:sp>
        <p:nvSpPr>
          <p:cNvPr id="5" name="Footer Placeholder 4">
            <a:extLst>
              <a:ext uri="{FF2B5EF4-FFF2-40B4-BE49-F238E27FC236}">
                <a16:creationId xmlns:a16="http://schemas.microsoft.com/office/drawing/2014/main" id="{E8DA9895-268E-92F2-6F33-44263B76CC8A}"/>
              </a:ext>
            </a:extLst>
          </p:cNvPr>
          <p:cNvSpPr>
            <a:spLocks noGrp="1"/>
          </p:cNvSpPr>
          <p:nvPr>
            <p:ph type="ftr" sz="quarter" idx="11"/>
          </p:nvPr>
        </p:nvSpPr>
        <p:spPr>
          <a:xfrm>
            <a:off x="1893611" y="6356350"/>
            <a:ext cx="3712464"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©2024 Advantage Administrators</a:t>
            </a:r>
          </a:p>
        </p:txBody>
      </p:sp>
      <p:pic>
        <p:nvPicPr>
          <p:cNvPr id="7" name="Picture Placeholder 6" descr="A person standing in a black shirt&#10;&#10;Description automatically generated">
            <a:extLst>
              <a:ext uri="{FF2B5EF4-FFF2-40B4-BE49-F238E27FC236}">
                <a16:creationId xmlns:a16="http://schemas.microsoft.com/office/drawing/2014/main" id="{160FA93B-A4DC-6F67-8908-669B19FF8A1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96" r="-2" b="-2"/>
          <a:stretch/>
        </p:blipFill>
        <p:spPr>
          <a:xfrm>
            <a:off x="8421675" y="0"/>
            <a:ext cx="4507993" cy="6857990"/>
          </a:xfrm>
          <a:prstGeom prst="rect">
            <a:avLst/>
          </a:prstGeom>
        </p:spPr>
      </p:pic>
    </p:spTree>
    <p:extLst>
      <p:ext uri="{BB962C8B-B14F-4D97-AF65-F5344CB8AC3E}">
        <p14:creationId xmlns:p14="http://schemas.microsoft.com/office/powerpoint/2010/main" val="27158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6CFEF-A030-4BEE-BEAC-08238918C440}"/>
              </a:ext>
            </a:extLst>
          </p:cNvPr>
          <p:cNvSpPr/>
          <p:nvPr/>
        </p:nvSpPr>
        <p:spPr>
          <a:xfrm>
            <a:off x="627961" y="1407423"/>
            <a:ext cx="11032435" cy="4742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
        <p:nvSpPr>
          <p:cNvPr id="2" name="Title 1">
            <a:extLst>
              <a:ext uri="{FF2B5EF4-FFF2-40B4-BE49-F238E27FC236}">
                <a16:creationId xmlns:a16="http://schemas.microsoft.com/office/drawing/2014/main" id="{22A3865C-A480-4711-B024-875DEBBD2843}"/>
              </a:ext>
            </a:extLst>
          </p:cNvPr>
          <p:cNvSpPr>
            <a:spLocks noGrp="1"/>
          </p:cNvSpPr>
          <p:nvPr>
            <p:ph type="title"/>
          </p:nvPr>
        </p:nvSpPr>
        <p:spPr/>
        <p:txBody>
          <a:bodyPr/>
          <a:lstStyle/>
          <a:p>
            <a:r>
              <a:rPr lang="en-US" dirty="0">
                <a:latin typeface="Segoe UI" panose="020B0502040204020203" pitchFamily="34" charset="0"/>
              </a:rPr>
              <a:t>Today’s Agenda</a:t>
            </a:r>
          </a:p>
        </p:txBody>
      </p:sp>
      <p:sp>
        <p:nvSpPr>
          <p:cNvPr id="3" name="Content Placeholder 2">
            <a:extLst>
              <a:ext uri="{FF2B5EF4-FFF2-40B4-BE49-F238E27FC236}">
                <a16:creationId xmlns:a16="http://schemas.microsoft.com/office/drawing/2014/main" id="{99259E61-F282-4C0F-AEE4-4435AEFECDC2}"/>
              </a:ext>
            </a:extLst>
          </p:cNvPr>
          <p:cNvSpPr>
            <a:spLocks noGrp="1"/>
          </p:cNvSpPr>
          <p:nvPr>
            <p:ph idx="1"/>
          </p:nvPr>
        </p:nvSpPr>
        <p:spPr>
          <a:xfrm>
            <a:off x="838200" y="2115930"/>
            <a:ext cx="10515600" cy="4742070"/>
          </a:xfrm>
        </p:spPr>
        <p:txBody>
          <a:bodyPr>
            <a:normAutofit/>
          </a:bodyPr>
          <a:lstStyle/>
          <a:p>
            <a:r>
              <a:rPr lang="en-US" sz="3600" dirty="0">
                <a:latin typeface="Segoe UI" panose="020B0502040204020203" pitchFamily="34" charset="0"/>
              </a:rPr>
              <a:t>Review HSA History and Policy Goals</a:t>
            </a:r>
          </a:p>
          <a:p>
            <a:r>
              <a:rPr lang="en-US" sz="3600" b="1" u="sng" dirty="0">
                <a:latin typeface="Segoe UI" panose="020B0502040204020203" pitchFamily="34" charset="0"/>
              </a:rPr>
              <a:t>Short</a:t>
            </a:r>
            <a:r>
              <a:rPr lang="en-US" sz="3600" dirty="0">
                <a:latin typeface="Segoe UI" panose="020B0502040204020203" pitchFamily="34" charset="0"/>
              </a:rPr>
              <a:t> Overview of HSA Features</a:t>
            </a:r>
          </a:p>
          <a:p>
            <a:r>
              <a:rPr lang="en-US" sz="3600" dirty="0">
                <a:latin typeface="Segoe UI" panose="020B0502040204020203" pitchFamily="34" charset="0"/>
              </a:rPr>
              <a:t>HSA Pros and Cons for individuals</a:t>
            </a:r>
          </a:p>
          <a:p>
            <a:r>
              <a:rPr lang="en-US" sz="3600" dirty="0">
                <a:latin typeface="Segoe UI" panose="020B0502040204020203" pitchFamily="34" charset="0"/>
              </a:rPr>
              <a:t>HSA Pros and Cons as an employee benefit</a:t>
            </a:r>
          </a:p>
          <a:p>
            <a:r>
              <a:rPr lang="en-US" sz="3600" dirty="0">
                <a:latin typeface="Segoe UI" panose="020B0502040204020203" pitchFamily="34" charset="0"/>
              </a:rPr>
              <a:t>Other plan designs that are alternatives to HSAs</a:t>
            </a:r>
          </a:p>
        </p:txBody>
      </p:sp>
      <p:pic>
        <p:nvPicPr>
          <p:cNvPr id="5" name="Picture 2">
            <a:extLst>
              <a:ext uri="{FF2B5EF4-FFF2-40B4-BE49-F238E27FC236}">
                <a16:creationId xmlns:a16="http://schemas.microsoft.com/office/drawing/2014/main" id="{AB660F47-D318-4996-AAC9-3CC5E192D64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AA181B59-09EE-4551-B132-F38A6204F35C}"/>
              </a:ext>
            </a:extLst>
          </p:cNvPr>
          <p:cNvCxnSpPr/>
          <p:nvPr/>
        </p:nvCxnSpPr>
        <p:spPr>
          <a:xfrm>
            <a:off x="768626" y="1431235"/>
            <a:ext cx="10830339"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id="{9664FBAD-FD55-43CA-A251-AC79FA564BA5}"/>
              </a:ext>
            </a:extLst>
          </p:cNvPr>
          <p:cNvSpPr>
            <a:spLocks noGrp="1"/>
          </p:cNvSpPr>
          <p:nvPr>
            <p:ph type="ftr" sz="quarter" idx="11"/>
          </p:nvPr>
        </p:nvSpPr>
        <p:spPr>
          <a:xfrm>
            <a:off x="-937437" y="6356349"/>
            <a:ext cx="4114800" cy="365125"/>
          </a:xfrm>
        </p:spPr>
        <p:txBody>
          <a:bodyPr/>
          <a:lstStyle/>
          <a:p>
            <a:r>
              <a:rPr lang="en-US" sz="1000">
                <a:latin typeface="Arial" panose="020B0604020202020204" pitchFamily="34" charset="0"/>
                <a:cs typeface="Arial" panose="020B0604020202020204" pitchFamily="34" charset="0"/>
              </a:rPr>
              <a:t>©2024 Advantage Administrators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2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F9DDE-D30A-D1DD-9167-3EBBD2FBF76E}"/>
              </a:ext>
            </a:extLst>
          </p:cNvPr>
          <p:cNvSpPr>
            <a:spLocks noGrp="1"/>
          </p:cNvSpPr>
          <p:nvPr>
            <p:ph type="title"/>
          </p:nvPr>
        </p:nvSpPr>
        <p:spPr>
          <a:xfrm>
            <a:off x="3242029" y="235095"/>
            <a:ext cx="6268770" cy="732076"/>
          </a:xfrm>
        </p:spPr>
        <p:txBody>
          <a:bodyPr vert="horz" lIns="91440" tIns="45720" rIns="91440" bIns="45720" rtlCol="0" anchor="b">
            <a:normAutofit/>
          </a:bodyPr>
          <a:lstStyle/>
          <a:p>
            <a:r>
              <a:rPr lang="en-US" sz="4000" dirty="0"/>
              <a:t>Pros for Individuals</a:t>
            </a:r>
          </a:p>
        </p:txBody>
      </p:sp>
      <p:sp>
        <p:nvSpPr>
          <p:cNvPr id="15"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8AB66154-FD8A-3F29-0FD7-E0DD42D856EE}"/>
              </a:ext>
            </a:extLst>
          </p:cNvPr>
          <p:cNvSpPr>
            <a:spLocks noGrp="1"/>
          </p:cNvSpPr>
          <p:nvPr>
            <p:ph type="body" sz="half" idx="2"/>
          </p:nvPr>
        </p:nvSpPr>
        <p:spPr>
          <a:xfrm>
            <a:off x="601702" y="1190048"/>
            <a:ext cx="8909097" cy="4001163"/>
          </a:xfrm>
        </p:spPr>
        <p:txBody>
          <a:bodyPr vert="horz" lIns="91440" tIns="45720" rIns="91440" bIns="45720" rtlCol="0">
            <a:noAutofit/>
          </a:bodyPr>
          <a:lstStyle/>
          <a:p>
            <a:pPr marL="800100" lvl="1" indent="-342900">
              <a:buFont typeface="Arial" panose="020B0604020202020204" pitchFamily="34" charset="0"/>
              <a:buChar char="•"/>
            </a:pPr>
            <a:r>
              <a:rPr lang="en-US" sz="3200" b="1" dirty="0">
                <a:solidFill>
                  <a:schemeClr val="accent6"/>
                </a:solidFill>
              </a:rPr>
              <a:t>Can pay medical expenses of spouse and </a:t>
            </a:r>
            <a:r>
              <a:rPr lang="en-US" sz="3200" b="1" dirty="0" err="1">
                <a:solidFill>
                  <a:schemeClr val="accent6"/>
                </a:solidFill>
              </a:rPr>
              <a:t>depedents</a:t>
            </a:r>
            <a:r>
              <a:rPr lang="en-US" sz="3200" b="1" dirty="0">
                <a:solidFill>
                  <a:schemeClr val="accent6"/>
                </a:solidFill>
              </a:rPr>
              <a:t>, even if you have only single coverage</a:t>
            </a:r>
          </a:p>
          <a:p>
            <a:pPr marL="800100" lvl="1" indent="-342900">
              <a:buFont typeface="Arial" panose="020B0604020202020204" pitchFamily="34" charset="0"/>
              <a:buChar char="•"/>
            </a:pPr>
            <a:r>
              <a:rPr lang="en-US" sz="3200" b="1" dirty="0">
                <a:solidFill>
                  <a:schemeClr val="accent6"/>
                </a:solidFill>
              </a:rPr>
              <a:t>If you are self-employed or you work for a company that does not offer health benefits, HSAs may be the only way to deduct out-of-pocket medical expenses</a:t>
            </a:r>
          </a:p>
          <a:p>
            <a:pPr marL="800100" lvl="1" indent="-342900">
              <a:buFont typeface="Arial" panose="020B0604020202020204" pitchFamily="34" charset="0"/>
              <a:buChar char="•"/>
            </a:pPr>
            <a:r>
              <a:rPr lang="en-US" sz="3200" b="1" dirty="0">
                <a:solidFill>
                  <a:schemeClr val="accent6"/>
                </a:solidFill>
              </a:rPr>
              <a:t>HSAs are best for people with:</a:t>
            </a:r>
          </a:p>
          <a:p>
            <a:pPr marL="1257300" lvl="2" indent="-342900">
              <a:buFont typeface="Arial" panose="020B0604020202020204" pitchFamily="34" charset="0"/>
              <a:buChar char="•"/>
            </a:pPr>
            <a:r>
              <a:rPr lang="en-US" sz="3200" b="1" dirty="0">
                <a:solidFill>
                  <a:schemeClr val="accent6"/>
                </a:solidFill>
              </a:rPr>
              <a:t>minimal or no medical expenses</a:t>
            </a:r>
          </a:p>
          <a:p>
            <a:pPr marL="1257300" lvl="2" indent="-342900">
              <a:buFont typeface="Arial" panose="020B0604020202020204" pitchFamily="34" charset="0"/>
              <a:buChar char="•"/>
            </a:pPr>
            <a:r>
              <a:rPr lang="en-US" sz="3200" b="1" dirty="0">
                <a:solidFill>
                  <a:schemeClr val="accent6"/>
                </a:solidFill>
              </a:rPr>
              <a:t>people who can afford to pay their medical costs outside of the HSA</a:t>
            </a:r>
          </a:p>
        </p:txBody>
      </p:sp>
      <p:sp>
        <p:nvSpPr>
          <p:cNvPr id="5" name="Footer Placeholder 4">
            <a:extLst>
              <a:ext uri="{FF2B5EF4-FFF2-40B4-BE49-F238E27FC236}">
                <a16:creationId xmlns:a16="http://schemas.microsoft.com/office/drawing/2014/main" id="{AD446A47-A848-3A0F-5328-ECC239C19C92}"/>
              </a:ext>
            </a:extLst>
          </p:cNvPr>
          <p:cNvSpPr>
            <a:spLocks noGrp="1"/>
          </p:cNvSpPr>
          <p:nvPr>
            <p:ph type="ftr" sz="quarter" idx="11"/>
          </p:nvPr>
        </p:nvSpPr>
        <p:spPr>
          <a:xfrm>
            <a:off x="1893611" y="6356350"/>
            <a:ext cx="3712464"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©2024 Advantage Administrators</a:t>
            </a:r>
          </a:p>
        </p:txBody>
      </p:sp>
      <p:pic>
        <p:nvPicPr>
          <p:cNvPr id="7" name="Picture Placeholder 6" descr="A person standing in a black shirt&#10;&#10;Description automatically generated">
            <a:extLst>
              <a:ext uri="{FF2B5EF4-FFF2-40B4-BE49-F238E27FC236}">
                <a16:creationId xmlns:a16="http://schemas.microsoft.com/office/drawing/2014/main" id="{D21EEFC5-1C93-2A02-AB36-AFD781F1474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96" r="-2" b="-2"/>
          <a:stretch/>
        </p:blipFill>
        <p:spPr>
          <a:xfrm>
            <a:off x="8421675" y="0"/>
            <a:ext cx="4507993" cy="6857990"/>
          </a:xfrm>
          <a:prstGeom prst="rect">
            <a:avLst/>
          </a:prstGeom>
        </p:spPr>
      </p:pic>
    </p:spTree>
    <p:extLst>
      <p:ext uri="{BB962C8B-B14F-4D97-AF65-F5344CB8AC3E}">
        <p14:creationId xmlns:p14="http://schemas.microsoft.com/office/powerpoint/2010/main" val="72159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7F9D32-E4CE-CFB8-26E1-66F38B827E6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74C9E04-6998-0616-2A26-D51C2077C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7EE80-DACE-A2D8-4BF2-DCC61FF7BFF7}"/>
              </a:ext>
            </a:extLst>
          </p:cNvPr>
          <p:cNvSpPr>
            <a:spLocks noGrp="1"/>
          </p:cNvSpPr>
          <p:nvPr>
            <p:ph type="title"/>
          </p:nvPr>
        </p:nvSpPr>
        <p:spPr>
          <a:xfrm>
            <a:off x="3736413" y="136525"/>
            <a:ext cx="6268770" cy="814133"/>
          </a:xfrm>
        </p:spPr>
        <p:txBody>
          <a:bodyPr vert="horz" lIns="91440" tIns="45720" rIns="91440" bIns="45720" rtlCol="0" anchor="b">
            <a:normAutofit/>
          </a:bodyPr>
          <a:lstStyle/>
          <a:p>
            <a:r>
              <a:rPr lang="en-US" sz="4000" dirty="0"/>
              <a:t>Cons for Individuals</a:t>
            </a:r>
          </a:p>
        </p:txBody>
      </p:sp>
      <p:sp>
        <p:nvSpPr>
          <p:cNvPr id="15" name="!!accent">
            <a:extLst>
              <a:ext uri="{FF2B5EF4-FFF2-40B4-BE49-F238E27FC236}">
                <a16:creationId xmlns:a16="http://schemas.microsoft.com/office/drawing/2014/main" id="{2000BE9A-3DD7-8881-6BD5-A1C2BF187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3C969BE-6020-DDF3-7127-8F0FFABE1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9FCB69DD-2CB3-D188-F1A8-24D6EEF1BD9F}"/>
              </a:ext>
            </a:extLst>
          </p:cNvPr>
          <p:cNvSpPr>
            <a:spLocks noGrp="1"/>
          </p:cNvSpPr>
          <p:nvPr>
            <p:ph type="body" sz="half" idx="2"/>
          </p:nvPr>
        </p:nvSpPr>
        <p:spPr>
          <a:xfrm>
            <a:off x="615458" y="1239489"/>
            <a:ext cx="9815638" cy="2825496"/>
          </a:xfrm>
        </p:spPr>
        <p:txBody>
          <a:bodyPr vert="horz" lIns="91440" tIns="45720" rIns="91440" bIns="45720" rtlCol="0">
            <a:noAutofit/>
          </a:bodyPr>
          <a:lstStyle/>
          <a:p>
            <a:pPr marL="800100" lvl="1" indent="-342900">
              <a:buFont typeface="Arial" panose="020B0604020202020204" pitchFamily="34" charset="0"/>
              <a:buChar char="•"/>
            </a:pPr>
            <a:r>
              <a:rPr lang="en-US" sz="3200" b="1" dirty="0">
                <a:solidFill>
                  <a:srgbClr val="FF0000"/>
                </a:solidFill>
              </a:rPr>
              <a:t>To be eligible to make or receive contributions, an individual must be covered by a High Deductible Health Plan (HDHP) – 2024 Minimum deductible is $1,600 single and $3,200 for non-single. (Actual deductibles are typically much higher.)</a:t>
            </a:r>
          </a:p>
          <a:p>
            <a:pPr marL="800100" lvl="1" indent="-342900">
              <a:buFont typeface="Arial" panose="020B0604020202020204" pitchFamily="34" charset="0"/>
              <a:buChar char="•"/>
            </a:pPr>
            <a:r>
              <a:rPr lang="en-US" sz="3200" b="1" dirty="0">
                <a:solidFill>
                  <a:srgbClr val="FF0000"/>
                </a:solidFill>
              </a:rPr>
              <a:t>The individual can have </a:t>
            </a:r>
            <a:r>
              <a:rPr lang="en-US" sz="3200" b="1" u="sng" dirty="0">
                <a:solidFill>
                  <a:srgbClr val="FF0000"/>
                </a:solidFill>
              </a:rPr>
              <a:t>no other medical coverage </a:t>
            </a:r>
            <a:r>
              <a:rPr lang="en-US" sz="3200" b="1" dirty="0">
                <a:solidFill>
                  <a:srgbClr val="FF0000"/>
                </a:solidFill>
              </a:rPr>
              <a:t>that would pay for any medical expenses before these amounts are exceeded.</a:t>
            </a:r>
          </a:p>
          <a:p>
            <a:pPr marL="800100" lvl="1" indent="-342900">
              <a:buFont typeface="Arial" panose="020B0604020202020204" pitchFamily="34" charset="0"/>
              <a:buChar char="•"/>
            </a:pPr>
            <a:r>
              <a:rPr lang="en-US" sz="3200" b="1" dirty="0">
                <a:solidFill>
                  <a:srgbClr val="FF0000"/>
                </a:solidFill>
              </a:rPr>
              <a:t>Out of pocket maximums can be as high as $8,050 for single coverage and $16,100 for non-single coverage in 2024</a:t>
            </a:r>
          </a:p>
        </p:txBody>
      </p:sp>
      <p:sp>
        <p:nvSpPr>
          <p:cNvPr id="5" name="Footer Placeholder 4">
            <a:extLst>
              <a:ext uri="{FF2B5EF4-FFF2-40B4-BE49-F238E27FC236}">
                <a16:creationId xmlns:a16="http://schemas.microsoft.com/office/drawing/2014/main" id="{76EDA651-6B92-356F-EB0A-287F60B3D1EA}"/>
              </a:ext>
            </a:extLst>
          </p:cNvPr>
          <p:cNvSpPr>
            <a:spLocks noGrp="1"/>
          </p:cNvSpPr>
          <p:nvPr>
            <p:ph type="ftr" sz="quarter" idx="11"/>
          </p:nvPr>
        </p:nvSpPr>
        <p:spPr>
          <a:xfrm>
            <a:off x="5488206" y="6344529"/>
            <a:ext cx="3789737" cy="376946"/>
          </a:xfrm>
        </p:spPr>
        <p:txBody>
          <a:bodyPr vert="horz" lIns="91440" tIns="45720" rIns="91440" bIns="45720" rtlCol="0" anchor="ctr">
            <a:normAutofit/>
          </a:bodyPr>
          <a:lstStyle/>
          <a:p>
            <a:pPr>
              <a:spcAft>
                <a:spcPts val="600"/>
              </a:spcAft>
              <a:defRPr/>
            </a:pPr>
            <a:r>
              <a:rPr lang="en-US" kern="1200" dirty="0">
                <a:solidFill>
                  <a:schemeClr val="tx1">
                    <a:lumMod val="50000"/>
                    <a:lumOff val="50000"/>
                  </a:schemeClr>
                </a:solidFill>
                <a:latin typeface="Calibri" panose="020F0502020204030204"/>
                <a:ea typeface="+mn-ea"/>
                <a:cs typeface="+mn-cs"/>
              </a:rPr>
              <a:t>©2024 Advantage Administrators</a:t>
            </a:r>
          </a:p>
        </p:txBody>
      </p:sp>
      <p:pic>
        <p:nvPicPr>
          <p:cNvPr id="7" name="Picture Placeholder 6" descr="A person standing in a black shirt&#10;&#10;Description automatically generated">
            <a:extLst>
              <a:ext uri="{FF2B5EF4-FFF2-40B4-BE49-F238E27FC236}">
                <a16:creationId xmlns:a16="http://schemas.microsoft.com/office/drawing/2014/main" id="{5D84BE4E-C67A-3BA9-8AD5-D541980FF23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96" r="-2" b="-2"/>
          <a:stretch/>
        </p:blipFill>
        <p:spPr>
          <a:xfrm>
            <a:off x="8723202" y="10"/>
            <a:ext cx="4662479" cy="6857990"/>
          </a:xfrm>
          <a:prstGeom prst="rect">
            <a:avLst/>
          </a:prstGeom>
        </p:spPr>
      </p:pic>
    </p:spTree>
    <p:extLst>
      <p:ext uri="{BB962C8B-B14F-4D97-AF65-F5344CB8AC3E}">
        <p14:creationId xmlns:p14="http://schemas.microsoft.com/office/powerpoint/2010/main" val="2341642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7700E7-B33E-F567-DB6B-23540F325B7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58A83FE-3619-7226-7876-81E61724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084F9-CE42-1B07-48DA-65F194C77854}"/>
              </a:ext>
            </a:extLst>
          </p:cNvPr>
          <p:cNvSpPr>
            <a:spLocks noGrp="1"/>
          </p:cNvSpPr>
          <p:nvPr>
            <p:ph type="title"/>
          </p:nvPr>
        </p:nvSpPr>
        <p:spPr>
          <a:xfrm>
            <a:off x="3736413" y="136525"/>
            <a:ext cx="6268770" cy="814133"/>
          </a:xfrm>
        </p:spPr>
        <p:txBody>
          <a:bodyPr vert="horz" lIns="91440" tIns="45720" rIns="91440" bIns="45720" rtlCol="0" anchor="b">
            <a:normAutofit/>
          </a:bodyPr>
          <a:lstStyle/>
          <a:p>
            <a:r>
              <a:rPr lang="en-US" sz="4000" dirty="0"/>
              <a:t>Cons for Individuals</a:t>
            </a:r>
          </a:p>
        </p:txBody>
      </p:sp>
      <p:sp>
        <p:nvSpPr>
          <p:cNvPr id="15" name="!!accent">
            <a:extLst>
              <a:ext uri="{FF2B5EF4-FFF2-40B4-BE49-F238E27FC236}">
                <a16:creationId xmlns:a16="http://schemas.microsoft.com/office/drawing/2014/main" id="{9BFF0F72-2762-C74C-CA33-85B054770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42C9378-053F-41DD-439D-AC3D0C0BA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C1F8EDF1-6A5D-9579-A61F-9FAA468298C1}"/>
              </a:ext>
            </a:extLst>
          </p:cNvPr>
          <p:cNvSpPr>
            <a:spLocks noGrp="1"/>
          </p:cNvSpPr>
          <p:nvPr>
            <p:ph type="body" sz="half" idx="2"/>
          </p:nvPr>
        </p:nvSpPr>
        <p:spPr>
          <a:xfrm>
            <a:off x="580387" y="1515862"/>
            <a:ext cx="9424796" cy="2825496"/>
          </a:xfrm>
        </p:spPr>
        <p:txBody>
          <a:bodyPr vert="horz" lIns="91440" tIns="45720" rIns="91440" bIns="45720" rtlCol="0">
            <a:noAutofit/>
          </a:bodyPr>
          <a:lstStyle/>
          <a:p>
            <a:pPr marL="800100" lvl="1" indent="-342900">
              <a:buFont typeface="Arial" panose="020B0604020202020204" pitchFamily="34" charset="0"/>
              <a:buChar char="•"/>
            </a:pPr>
            <a:r>
              <a:rPr lang="en-US" sz="3200" b="1" dirty="0">
                <a:solidFill>
                  <a:srgbClr val="FF0000"/>
                </a:solidFill>
              </a:rPr>
              <a:t>It may take many years to accumulate a balance in an HSA that is large enough to cover a major unanticipated medical expense</a:t>
            </a:r>
          </a:p>
          <a:p>
            <a:pPr marL="800100" lvl="1" indent="-342900">
              <a:buFont typeface="Arial" panose="020B0604020202020204" pitchFamily="34" charset="0"/>
              <a:buChar char="•"/>
            </a:pPr>
            <a:r>
              <a:rPr lang="en-US" sz="3200" b="1" dirty="0">
                <a:solidFill>
                  <a:srgbClr val="FF0000"/>
                </a:solidFill>
              </a:rPr>
              <a:t>HSAs can be a disaster for people with chronic illnesses or an imminent need for expensive medical care (such as having a baby)</a:t>
            </a:r>
          </a:p>
          <a:p>
            <a:pPr marL="800100" lvl="1" indent="-342900">
              <a:buFont typeface="Arial" panose="020B0604020202020204" pitchFamily="34" charset="0"/>
              <a:buChar char="•"/>
            </a:pPr>
            <a:r>
              <a:rPr lang="en-US" sz="3200" b="1" dirty="0">
                <a:solidFill>
                  <a:srgbClr val="FF0000"/>
                </a:solidFill>
              </a:rPr>
              <a:t>The HSA account holder must keep permanent records for the IRS of </a:t>
            </a:r>
            <a:r>
              <a:rPr lang="en-US" sz="3200" b="1" u="sng" dirty="0">
                <a:solidFill>
                  <a:srgbClr val="FF0000"/>
                </a:solidFill>
              </a:rPr>
              <a:t>all</a:t>
            </a:r>
            <a:r>
              <a:rPr lang="en-US" sz="3200" b="1" dirty="0">
                <a:solidFill>
                  <a:srgbClr val="FF0000"/>
                </a:solidFill>
              </a:rPr>
              <a:t> medical expenses paid with HSA withdrawals</a:t>
            </a:r>
          </a:p>
          <a:p>
            <a:pPr marL="800100" lvl="1" indent="-342900">
              <a:buFont typeface="Arial" panose="020B0604020202020204" pitchFamily="34" charset="0"/>
              <a:buChar char="•"/>
            </a:pPr>
            <a:endParaRPr lang="en-US" sz="3200" b="1" dirty="0">
              <a:solidFill>
                <a:srgbClr val="FF0000"/>
              </a:solidFill>
            </a:endParaRPr>
          </a:p>
        </p:txBody>
      </p:sp>
      <p:sp>
        <p:nvSpPr>
          <p:cNvPr id="5" name="Footer Placeholder 4">
            <a:extLst>
              <a:ext uri="{FF2B5EF4-FFF2-40B4-BE49-F238E27FC236}">
                <a16:creationId xmlns:a16="http://schemas.microsoft.com/office/drawing/2014/main" id="{9AF4139D-9600-8820-2366-2593E59AE3CF}"/>
              </a:ext>
            </a:extLst>
          </p:cNvPr>
          <p:cNvSpPr>
            <a:spLocks noGrp="1"/>
          </p:cNvSpPr>
          <p:nvPr>
            <p:ph type="ftr" sz="quarter" idx="11"/>
          </p:nvPr>
        </p:nvSpPr>
        <p:spPr>
          <a:xfrm>
            <a:off x="5488206" y="6344529"/>
            <a:ext cx="3789737" cy="376946"/>
          </a:xfrm>
        </p:spPr>
        <p:txBody>
          <a:bodyPr vert="horz" lIns="91440" tIns="45720" rIns="91440" bIns="45720" rtlCol="0" anchor="ctr">
            <a:normAutofit/>
          </a:bodyPr>
          <a:lstStyle/>
          <a:p>
            <a:pPr>
              <a:spcAft>
                <a:spcPts val="600"/>
              </a:spcAft>
              <a:defRPr/>
            </a:pPr>
            <a:r>
              <a:rPr lang="en-US" kern="1200" dirty="0">
                <a:solidFill>
                  <a:schemeClr val="tx1">
                    <a:lumMod val="50000"/>
                    <a:lumOff val="50000"/>
                  </a:schemeClr>
                </a:solidFill>
                <a:latin typeface="Calibri" panose="020F0502020204030204"/>
                <a:ea typeface="+mn-ea"/>
                <a:cs typeface="+mn-cs"/>
              </a:rPr>
              <a:t>©2024 Advantage Administrators</a:t>
            </a:r>
          </a:p>
        </p:txBody>
      </p:sp>
      <p:pic>
        <p:nvPicPr>
          <p:cNvPr id="7" name="Picture Placeholder 6" descr="A person standing in a black shirt&#10;&#10;Description automatically generated">
            <a:extLst>
              <a:ext uri="{FF2B5EF4-FFF2-40B4-BE49-F238E27FC236}">
                <a16:creationId xmlns:a16="http://schemas.microsoft.com/office/drawing/2014/main" id="{D75714E1-0B5C-37EC-4738-8BE1A1F8764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96" r="-2" b="-2"/>
          <a:stretch/>
        </p:blipFill>
        <p:spPr>
          <a:xfrm>
            <a:off x="8723202" y="10"/>
            <a:ext cx="4662479" cy="6857990"/>
          </a:xfrm>
          <a:prstGeom prst="rect">
            <a:avLst/>
          </a:prstGeom>
        </p:spPr>
      </p:pic>
    </p:spTree>
    <p:extLst>
      <p:ext uri="{BB962C8B-B14F-4D97-AF65-F5344CB8AC3E}">
        <p14:creationId xmlns:p14="http://schemas.microsoft.com/office/powerpoint/2010/main" val="430796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4E34B2-76D2-63DD-4B76-A73FAAE723C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4035"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B0A0CB29-A507-37F4-7992-839B5675BDB5}"/>
              </a:ext>
            </a:extLst>
          </p:cNvPr>
          <p:cNvSpPr>
            <a:spLocks noGrp="1"/>
          </p:cNvSpPr>
          <p:nvPr>
            <p:ph type="title"/>
          </p:nvPr>
        </p:nvSpPr>
        <p:spPr>
          <a:xfrm>
            <a:off x="1026443" y="679872"/>
            <a:ext cx="3466214" cy="967626"/>
          </a:xfrm>
        </p:spPr>
        <p:txBody>
          <a:bodyPr vert="horz" lIns="91440" tIns="45720" rIns="91440" bIns="45720" rtlCol="0" anchor="ctr">
            <a:normAutofit/>
          </a:bodyPr>
          <a:lstStyle/>
          <a:p>
            <a:pPr algn="ctr"/>
            <a:r>
              <a:rPr lang="en-US" sz="5400" dirty="0">
                <a:solidFill>
                  <a:schemeClr val="bg1"/>
                </a:solidFill>
              </a:rPr>
              <a:t>Take Aways</a:t>
            </a:r>
          </a:p>
        </p:txBody>
      </p:sp>
      <p:sp>
        <p:nvSpPr>
          <p:cNvPr id="5" name="Footer Placeholder 4">
            <a:extLst>
              <a:ext uri="{FF2B5EF4-FFF2-40B4-BE49-F238E27FC236}">
                <a16:creationId xmlns:a16="http://schemas.microsoft.com/office/drawing/2014/main" id="{90785402-A437-F095-D43C-5BE2F17738F9}"/>
              </a:ext>
            </a:extLst>
          </p:cNvPr>
          <p:cNvSpPr>
            <a:spLocks noGrp="1"/>
          </p:cNvSpPr>
          <p:nvPr>
            <p:ph type="ftr" sz="quarter" idx="11"/>
          </p:nvPr>
        </p:nvSpPr>
        <p:spPr>
          <a:xfrm rot="16200000">
            <a:off x="-1700784" y="3246120"/>
            <a:ext cx="4114800" cy="365125"/>
          </a:xfrm>
        </p:spPr>
        <p:txBody>
          <a:bodyPr vert="horz" lIns="91440" tIns="45720" rIns="91440" bIns="45720" rtlCol="0" anchor="ctr">
            <a:normAutofit/>
          </a:bodyPr>
          <a:lstStyle/>
          <a:p>
            <a:pPr>
              <a:spcAft>
                <a:spcPts val="600"/>
              </a:spcAft>
              <a:defRPr/>
            </a:pPr>
            <a:r>
              <a:rPr lang="en-US" sz="700" kern="1200">
                <a:solidFill>
                  <a:schemeClr val="bg1">
                    <a:alpha val="60000"/>
                  </a:schemeClr>
                </a:solidFill>
                <a:latin typeface="Calibri" panose="020F0502020204030204"/>
                <a:ea typeface="+mn-ea"/>
                <a:cs typeface="+mn-cs"/>
              </a:rPr>
              <a:t>©2024 Advantage Administrators</a:t>
            </a:r>
          </a:p>
        </p:txBody>
      </p:sp>
      <p:pic>
        <p:nvPicPr>
          <p:cNvPr id="9" name="Picture 8" descr="A sign on a window&#10;&#10;Description automatically generated">
            <a:extLst>
              <a:ext uri="{FF2B5EF4-FFF2-40B4-BE49-F238E27FC236}">
                <a16:creationId xmlns:a16="http://schemas.microsoft.com/office/drawing/2014/main" id="{FEEAA7DD-5259-FE10-6243-10AF768906C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
          <a:stretch/>
        </p:blipFill>
        <p:spPr>
          <a:xfrm>
            <a:off x="7235232" y="1044054"/>
            <a:ext cx="4260343" cy="4260343"/>
          </a:xfrm>
          <a:prstGeom prst="rect">
            <a:avLst/>
          </a:prstGeom>
        </p:spPr>
      </p:pic>
      <p:sp>
        <p:nvSpPr>
          <p:cNvPr id="4" name="Text Placeholder 3">
            <a:extLst>
              <a:ext uri="{FF2B5EF4-FFF2-40B4-BE49-F238E27FC236}">
                <a16:creationId xmlns:a16="http://schemas.microsoft.com/office/drawing/2014/main" id="{C3F5B5B7-8694-A10C-B267-30C577B0F158}"/>
              </a:ext>
            </a:extLst>
          </p:cNvPr>
          <p:cNvSpPr>
            <a:spLocks noGrp="1"/>
          </p:cNvSpPr>
          <p:nvPr>
            <p:ph type="body" sz="half" idx="2"/>
          </p:nvPr>
        </p:nvSpPr>
        <p:spPr>
          <a:xfrm>
            <a:off x="266935" y="1886015"/>
            <a:ext cx="6481033" cy="2265529"/>
          </a:xfrm>
        </p:spPr>
        <p:txBody>
          <a:bodyPr vert="horz" lIns="91440" tIns="45720" rIns="91440" bIns="45720" rtlCol="0" anchor="t">
            <a:noAutofit/>
          </a:bodyPr>
          <a:lstStyle/>
          <a:p>
            <a:pPr marL="800100" lvl="1" indent="-228600">
              <a:buFont typeface="Arial" panose="020B0604020202020204" pitchFamily="34" charset="0"/>
              <a:buChar char="•"/>
            </a:pPr>
            <a:r>
              <a:rPr lang="en-US" sz="3200" dirty="0">
                <a:solidFill>
                  <a:schemeClr val="bg1"/>
                </a:solidFill>
              </a:rPr>
              <a:t>HSAs are most beneficial for people who have the cash to fully fund their HSA each year and make withdrawals only in emergencies.</a:t>
            </a:r>
          </a:p>
          <a:p>
            <a:pPr marL="800100" lvl="1" indent="-228600">
              <a:buFont typeface="Arial" panose="020B0604020202020204" pitchFamily="34" charset="0"/>
              <a:buChar char="•"/>
            </a:pPr>
            <a:r>
              <a:rPr lang="en-US" sz="3200" dirty="0">
                <a:solidFill>
                  <a:schemeClr val="bg1"/>
                </a:solidFill>
              </a:rPr>
              <a:t>Personal financial risk is increased because of the high out-of-pocket cost limits of the HDHP</a:t>
            </a:r>
          </a:p>
        </p:txBody>
      </p:sp>
    </p:spTree>
    <p:extLst>
      <p:ext uri="{BB962C8B-B14F-4D97-AF65-F5344CB8AC3E}">
        <p14:creationId xmlns:p14="http://schemas.microsoft.com/office/powerpoint/2010/main" val="420579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795F1-29E0-A6EE-3469-1014DAB19984}"/>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dirty="0"/>
              <a:t>HSAs as an Employee Benefit</a:t>
            </a:r>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descr="A person and person looking at a book&#10;&#10;Description automatically generated">
            <a:extLst>
              <a:ext uri="{FF2B5EF4-FFF2-40B4-BE49-F238E27FC236}">
                <a16:creationId xmlns:a16="http://schemas.microsoft.com/office/drawing/2014/main" id="{FCBB1DE7-C6CD-FD4E-78E4-AD808423A28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602" r="3754"/>
          <a:stretch/>
        </p:blipFill>
        <p:spPr>
          <a:xfrm>
            <a:off x="5640572" y="557360"/>
            <a:ext cx="5608830" cy="5632704"/>
          </a:xfrm>
          <a:prstGeom prst="rect">
            <a:avLst/>
          </a:prstGeom>
        </p:spPr>
      </p:pic>
      <p:sp>
        <p:nvSpPr>
          <p:cNvPr id="5" name="Footer Placeholder 4">
            <a:extLst>
              <a:ext uri="{FF2B5EF4-FFF2-40B4-BE49-F238E27FC236}">
                <a16:creationId xmlns:a16="http://schemas.microsoft.com/office/drawing/2014/main" id="{6D737C95-9781-F112-6B2A-8049F9A3F4A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©2024 Advantage Administrators</a:t>
            </a:r>
          </a:p>
        </p:txBody>
      </p:sp>
    </p:spTree>
    <p:extLst>
      <p:ext uri="{BB962C8B-B14F-4D97-AF65-F5344CB8AC3E}">
        <p14:creationId xmlns:p14="http://schemas.microsoft.com/office/powerpoint/2010/main" val="364204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835360-BE50-EA0F-244E-A96A2BEA23F6}"/>
              </a:ext>
            </a:extLst>
          </p:cNvPr>
          <p:cNvSpPr>
            <a:spLocks noGrp="1"/>
          </p:cNvSpPr>
          <p:nvPr>
            <p:ph type="title"/>
          </p:nvPr>
        </p:nvSpPr>
        <p:spPr>
          <a:xfrm>
            <a:off x="838200" y="365125"/>
            <a:ext cx="5843953" cy="1287135"/>
          </a:xfrm>
        </p:spPr>
        <p:txBody>
          <a:bodyPr vert="horz" lIns="91440" tIns="45720" rIns="91440" bIns="45720" rtlCol="0" anchor="ctr">
            <a:normAutofit fontScale="90000"/>
          </a:bodyPr>
          <a:lstStyle/>
          <a:p>
            <a:r>
              <a:rPr lang="en-US" sz="4100" dirty="0"/>
              <a:t>Should Employers Contribute to Their Employees’ HSAs?</a:t>
            </a:r>
          </a:p>
        </p:txBody>
      </p:sp>
      <p:sp>
        <p:nvSpPr>
          <p:cNvPr id="8" name="Text Placeholder 7">
            <a:extLst>
              <a:ext uri="{FF2B5EF4-FFF2-40B4-BE49-F238E27FC236}">
                <a16:creationId xmlns:a16="http://schemas.microsoft.com/office/drawing/2014/main" id="{A0442C7E-9773-F753-8EF8-C3C8A994E727}"/>
              </a:ext>
            </a:extLst>
          </p:cNvPr>
          <p:cNvSpPr>
            <a:spLocks noGrp="1"/>
          </p:cNvSpPr>
          <p:nvPr>
            <p:ph type="body" sz="half" idx="2"/>
          </p:nvPr>
        </p:nvSpPr>
        <p:spPr>
          <a:xfrm>
            <a:off x="838200" y="1812791"/>
            <a:ext cx="6096000" cy="4407033"/>
          </a:xfrm>
        </p:spPr>
        <p:txBody>
          <a:bodyPr vert="horz" lIns="91440" tIns="45720" rIns="91440" bIns="45720" rtlCol="0">
            <a:noAutofit/>
          </a:bodyPr>
          <a:lstStyle/>
          <a:p>
            <a:pPr indent="-228600">
              <a:buFont typeface="Arial" panose="020B0604020202020204" pitchFamily="34" charset="0"/>
              <a:buChar char="•"/>
            </a:pPr>
            <a:r>
              <a:rPr lang="en-US" sz="2400" dirty="0"/>
              <a:t>Yes!  But only if doing so satisfies the employer’s benefit objectives.  (“Because my Benefits Advisor told me to is not a good reason.”)</a:t>
            </a:r>
          </a:p>
          <a:p>
            <a:pPr indent="-228600">
              <a:buFont typeface="Arial" panose="020B0604020202020204" pitchFamily="34" charset="0"/>
              <a:buChar char="•"/>
            </a:pPr>
            <a:r>
              <a:rPr lang="en-US" sz="2400" dirty="0"/>
              <a:t>What does the Employer want to accomplish?</a:t>
            </a:r>
          </a:p>
          <a:p>
            <a:pPr indent="-228600">
              <a:buFont typeface="Arial" panose="020B0604020202020204" pitchFamily="34" charset="0"/>
              <a:buChar char="•"/>
            </a:pPr>
            <a:r>
              <a:rPr lang="en-US" sz="2400" dirty="0"/>
              <a:t> Objectives may include such things as:</a:t>
            </a:r>
          </a:p>
          <a:p>
            <a:pPr marL="742950" lvl="1" indent="-228600">
              <a:buFont typeface="Arial" panose="020B0604020202020204" pitchFamily="34" charset="0"/>
              <a:buChar char="•"/>
            </a:pPr>
            <a:r>
              <a:rPr lang="en-US" sz="2200" dirty="0"/>
              <a:t>Providing additional retirement benefits for key employees</a:t>
            </a:r>
          </a:p>
          <a:p>
            <a:pPr marL="742950" lvl="1" indent="-228600">
              <a:buFont typeface="Arial" panose="020B0604020202020204" pitchFamily="34" charset="0"/>
              <a:buChar char="•"/>
            </a:pPr>
            <a:r>
              <a:rPr lang="en-US" sz="2200" dirty="0"/>
              <a:t>Helping employees pay for health expenses</a:t>
            </a:r>
          </a:p>
          <a:p>
            <a:pPr marL="742950" lvl="1" indent="-228600">
              <a:buFont typeface="Arial" panose="020B0604020202020204" pitchFamily="34" charset="0"/>
              <a:buChar char="•"/>
            </a:pPr>
            <a:r>
              <a:rPr lang="en-US" sz="2200" dirty="0"/>
              <a:t>Reducing health care budgeted costs</a:t>
            </a:r>
          </a:p>
          <a:p>
            <a:pPr marL="742950" lvl="1" indent="-228600">
              <a:buFont typeface="Arial" panose="020B0604020202020204" pitchFamily="34" charset="0"/>
              <a:buChar char="•"/>
            </a:pPr>
            <a:r>
              <a:rPr lang="en-US" sz="2200" dirty="0"/>
              <a:t>Shifting a greater share of health care expenses onto employees</a:t>
            </a:r>
          </a:p>
        </p:txBody>
      </p:sp>
      <p:pic>
        <p:nvPicPr>
          <p:cNvPr id="10" name="Content Placeholder 9" descr="A group of men wearing hard hats and holding a piece of wood&#10;&#10;Description automatically generated">
            <a:extLst>
              <a:ext uri="{FF2B5EF4-FFF2-40B4-BE49-F238E27FC236}">
                <a16:creationId xmlns:a16="http://schemas.microsoft.com/office/drawing/2014/main" id="{EAC429EE-CD38-552B-BA5E-555C46B6F385}"/>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914" r="24267"/>
          <a:stretch/>
        </p:blipFill>
        <p:spPr>
          <a:xfrm>
            <a:off x="6682153" y="10"/>
            <a:ext cx="550984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Footer Placeholder 4">
            <a:extLst>
              <a:ext uri="{FF2B5EF4-FFF2-40B4-BE49-F238E27FC236}">
                <a16:creationId xmlns:a16="http://schemas.microsoft.com/office/drawing/2014/main" id="{A0F14C6F-E5D3-89AB-8EC0-FBA3BEBDA903}"/>
              </a:ext>
            </a:extLst>
          </p:cNvPr>
          <p:cNvSpPr>
            <a:spLocks noGrp="1"/>
          </p:cNvSpPr>
          <p:nvPr>
            <p:ph type="ftr" sz="quarter" idx="11"/>
          </p:nvPr>
        </p:nvSpPr>
        <p:spPr>
          <a:xfrm>
            <a:off x="3505200" y="6356350"/>
            <a:ext cx="34290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©2024 Advantage Administrators</a:t>
            </a:r>
          </a:p>
        </p:txBody>
      </p:sp>
    </p:spTree>
    <p:extLst>
      <p:ext uri="{BB962C8B-B14F-4D97-AF65-F5344CB8AC3E}">
        <p14:creationId xmlns:p14="http://schemas.microsoft.com/office/powerpoint/2010/main" val="120690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D4DD-5303-48B5-B1E5-7BDE7DC13A41}"/>
              </a:ext>
            </a:extLst>
          </p:cNvPr>
          <p:cNvSpPr>
            <a:spLocks noGrp="1"/>
          </p:cNvSpPr>
          <p:nvPr>
            <p:ph type="title"/>
          </p:nvPr>
        </p:nvSpPr>
        <p:spPr/>
        <p:txBody>
          <a:bodyPr>
            <a:normAutofit/>
          </a:bodyPr>
          <a:lstStyle/>
          <a:p>
            <a:r>
              <a:rPr lang="en-US" sz="4800"/>
              <a:t>Workplace HSA Program Pros-</a:t>
            </a:r>
            <a:endParaRPr lang="en-US" sz="4800" dirty="0"/>
          </a:p>
        </p:txBody>
      </p:sp>
      <p:sp>
        <p:nvSpPr>
          <p:cNvPr id="4" name="Text Placeholder 3">
            <a:extLst>
              <a:ext uri="{FF2B5EF4-FFF2-40B4-BE49-F238E27FC236}">
                <a16:creationId xmlns:a16="http://schemas.microsoft.com/office/drawing/2014/main" id="{5BEF636B-92EB-DAD6-8B6D-A28B642ABDF3}"/>
              </a:ext>
            </a:extLst>
          </p:cNvPr>
          <p:cNvSpPr>
            <a:spLocks noGrp="1"/>
          </p:cNvSpPr>
          <p:nvPr>
            <p:ph type="body" sz="half" idx="2"/>
          </p:nvPr>
        </p:nvSpPr>
        <p:spPr>
          <a:xfrm>
            <a:off x="839788" y="2057399"/>
            <a:ext cx="7896249" cy="4118317"/>
          </a:xfrm>
        </p:spPr>
        <p:txBody>
          <a:bodyPr>
            <a:normAutofit fontScale="92500"/>
          </a:bodyPr>
          <a:lstStyle/>
          <a:p>
            <a:pPr marL="285750" indent="-285750">
              <a:buFont typeface="Arial" panose="020B0604020202020204" pitchFamily="34" charset="0"/>
              <a:buChar char="•"/>
            </a:pPr>
            <a:r>
              <a:rPr lang="en-US" sz="3200" dirty="0"/>
              <a:t>Employer contributions are not taxable to the employee if the employer has a reasonable expectation that the employee is HSA “eligible”</a:t>
            </a:r>
          </a:p>
          <a:p>
            <a:pPr marL="742950" lvl="1" indent="-285750">
              <a:buFont typeface="Arial" panose="020B0604020202020204" pitchFamily="34" charset="0"/>
              <a:buChar char="•"/>
            </a:pPr>
            <a:r>
              <a:rPr lang="en-US" sz="3000" dirty="0"/>
              <a:t>Important to have all employees receiving HSA contributions to sign a certification that:</a:t>
            </a:r>
          </a:p>
          <a:p>
            <a:pPr marL="1200150" lvl="2" indent="-285750">
              <a:buFont typeface="Arial" panose="020B0604020202020204" pitchFamily="34" charset="0"/>
              <a:buChar char="•"/>
            </a:pPr>
            <a:r>
              <a:rPr lang="en-US" sz="2800" dirty="0"/>
              <a:t>The Employee is HSA “eligible”</a:t>
            </a:r>
          </a:p>
          <a:p>
            <a:pPr marL="1200150" lvl="2" indent="-285750">
              <a:buFont typeface="Arial" panose="020B0604020202020204" pitchFamily="34" charset="0"/>
              <a:buChar char="•"/>
            </a:pPr>
            <a:r>
              <a:rPr lang="en-US" sz="2800" dirty="0"/>
              <a:t>The Employee acknowledges that they understand the rules of the program and are solely responsible for keeping receipts and dealing with the IRS.</a:t>
            </a:r>
          </a:p>
        </p:txBody>
      </p:sp>
      <p:sp>
        <p:nvSpPr>
          <p:cNvPr id="5" name="Footer Placeholder 4">
            <a:extLst>
              <a:ext uri="{FF2B5EF4-FFF2-40B4-BE49-F238E27FC236}">
                <a16:creationId xmlns:a16="http://schemas.microsoft.com/office/drawing/2014/main" id="{0F52DF8E-22ED-B517-CD82-4F67B40E9B74}"/>
              </a:ext>
            </a:extLst>
          </p:cNvPr>
          <p:cNvSpPr>
            <a:spLocks noGrp="1"/>
          </p:cNvSpPr>
          <p:nvPr>
            <p:ph type="ftr" sz="quarter" idx="11"/>
          </p:nvPr>
        </p:nvSpPr>
        <p:spPr/>
        <p:txBody>
          <a:bodyPr/>
          <a:lstStyle/>
          <a:p>
            <a:r>
              <a:rPr lang="en-US"/>
              <a:t>©2024 Advantage Administrators</a:t>
            </a:r>
          </a:p>
        </p:txBody>
      </p:sp>
      <p:pic>
        <p:nvPicPr>
          <p:cNvPr id="9" name="Picture 2">
            <a:extLst>
              <a:ext uri="{FF2B5EF4-FFF2-40B4-BE49-F238E27FC236}">
                <a16:creationId xmlns:a16="http://schemas.microsoft.com/office/drawing/2014/main" id="{378A99A0-5034-D5AC-8CA3-9CAD76ECDB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phic 10">
            <a:extLst>
              <a:ext uri="{FF2B5EF4-FFF2-40B4-BE49-F238E27FC236}">
                <a16:creationId xmlns:a16="http://schemas.microsoft.com/office/drawing/2014/main" id="{AC4688DA-6E77-87E8-1F8A-7BD2D2385A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53400" y="0"/>
            <a:ext cx="3882902" cy="6858000"/>
          </a:xfrm>
          <a:prstGeom prst="rect">
            <a:avLst/>
          </a:prstGeom>
        </p:spPr>
      </p:pic>
    </p:spTree>
    <p:extLst>
      <p:ext uri="{BB962C8B-B14F-4D97-AF65-F5344CB8AC3E}">
        <p14:creationId xmlns:p14="http://schemas.microsoft.com/office/powerpoint/2010/main" val="184950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0148EF-BD70-D8E7-EA3B-451F62FE80CC}"/>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2B6EF5-842D-5800-89F2-083EC8F4623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Workplace HSA Program Pros-</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29BF05F-C9AE-5B88-0C45-8A43BA50A90E}"/>
              </a:ext>
            </a:extLst>
          </p:cNvPr>
          <p:cNvSpPr>
            <a:spLocks noGrp="1"/>
          </p:cNvSpPr>
          <p:nvPr>
            <p:ph type="body" sz="half" idx="2"/>
          </p:nvPr>
        </p:nvSpPr>
        <p:spPr>
          <a:xfrm>
            <a:off x="572493" y="2071316"/>
            <a:ext cx="7883120" cy="4119172"/>
          </a:xfrm>
        </p:spPr>
        <p:txBody>
          <a:bodyPr vert="horz" lIns="91440" tIns="45720" rIns="91440" bIns="45720" rtlCol="0" anchor="t">
            <a:noAutofit/>
          </a:bodyPr>
          <a:lstStyle/>
          <a:p>
            <a:pPr marL="285750" indent="-228600">
              <a:buFont typeface="Arial" panose="020B0604020202020204" pitchFamily="34" charset="0"/>
              <a:buChar char="•"/>
            </a:pPr>
            <a:r>
              <a:rPr lang="en-US" sz="2800" dirty="0"/>
              <a:t>The Employer has no administrative responsibility beyond making contributions. </a:t>
            </a:r>
          </a:p>
          <a:p>
            <a:pPr marL="742950" lvl="1" indent="-228600">
              <a:buFont typeface="Arial" panose="020B0604020202020204" pitchFamily="34" charset="0"/>
              <a:buChar char="•"/>
            </a:pPr>
            <a:endParaRPr lang="en-US" sz="2600" dirty="0"/>
          </a:p>
          <a:p>
            <a:pPr marL="285750" indent="-228600">
              <a:buFont typeface="Arial" panose="020B0604020202020204" pitchFamily="34" charset="0"/>
              <a:buChar char="•"/>
            </a:pPr>
            <a:endParaRPr lang="en-US" sz="2800" dirty="0"/>
          </a:p>
        </p:txBody>
      </p:sp>
      <p:pic>
        <p:nvPicPr>
          <p:cNvPr id="6" name="Picture 5" descr="A yellow cartoon duck with a black background&#10;&#10;Description automatically generated">
            <a:extLst>
              <a:ext uri="{FF2B5EF4-FFF2-40B4-BE49-F238E27FC236}">
                <a16:creationId xmlns:a16="http://schemas.microsoft.com/office/drawing/2014/main" id="{93C664C9-7A14-A7A3-0A0E-DBD7AB0C4E0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2297"/>
          <a:stretch/>
        </p:blipFill>
        <p:spPr>
          <a:xfrm>
            <a:off x="9002730" y="2093976"/>
            <a:ext cx="2639105" cy="2743200"/>
          </a:xfrm>
          <a:prstGeom prst="rect">
            <a:avLst/>
          </a:prstGeom>
        </p:spPr>
      </p:pic>
      <p:sp>
        <p:nvSpPr>
          <p:cNvPr id="5" name="Footer Placeholder 4">
            <a:extLst>
              <a:ext uri="{FF2B5EF4-FFF2-40B4-BE49-F238E27FC236}">
                <a16:creationId xmlns:a16="http://schemas.microsoft.com/office/drawing/2014/main" id="{5A97215B-0230-0D2B-8314-6DA472CDDAB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©2024 Advantage Administrators</a:t>
            </a:r>
          </a:p>
        </p:txBody>
      </p:sp>
      <p:pic>
        <p:nvPicPr>
          <p:cNvPr id="9" name="Picture 2">
            <a:extLst>
              <a:ext uri="{FF2B5EF4-FFF2-40B4-BE49-F238E27FC236}">
                <a16:creationId xmlns:a16="http://schemas.microsoft.com/office/drawing/2014/main" id="{BCB578FE-0199-18C8-0977-76E9A183A14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49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962FD-BE22-F15E-1358-E878D3B4E0E3}"/>
              </a:ext>
            </a:extLst>
          </p:cNvPr>
          <p:cNvSpPr>
            <a:spLocks noGrp="1"/>
          </p:cNvSpPr>
          <p:nvPr>
            <p:ph type="title"/>
          </p:nvPr>
        </p:nvSpPr>
        <p:spPr>
          <a:xfrm>
            <a:off x="6488415" y="0"/>
            <a:ext cx="4840010" cy="1807305"/>
          </a:xfrm>
        </p:spPr>
        <p:txBody>
          <a:bodyPr vert="horz" lIns="91440" tIns="45720" rIns="91440" bIns="45720" rtlCol="0" anchor="ctr">
            <a:normAutofit/>
          </a:bodyPr>
          <a:lstStyle/>
          <a:p>
            <a:r>
              <a:rPr lang="en-US" sz="4400" dirty="0"/>
              <a:t>Workplace HSA Program Pros-</a:t>
            </a:r>
          </a:p>
        </p:txBody>
      </p:sp>
      <p:pic>
        <p:nvPicPr>
          <p:cNvPr id="7" name="Content Placeholder 6" descr="A yellow sign with a number on it&#10;&#10;Description automatically generated">
            <a:extLst>
              <a:ext uri="{FF2B5EF4-FFF2-40B4-BE49-F238E27FC236}">
                <a16:creationId xmlns:a16="http://schemas.microsoft.com/office/drawing/2014/main" id="{E652F621-CD78-B9A9-0811-A78A9E45EFE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13" r="529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 Placeholder 3">
            <a:extLst>
              <a:ext uri="{FF2B5EF4-FFF2-40B4-BE49-F238E27FC236}">
                <a16:creationId xmlns:a16="http://schemas.microsoft.com/office/drawing/2014/main" id="{BD7153B4-2F3B-9920-B9E5-605E0C152F9D}"/>
              </a:ext>
            </a:extLst>
          </p:cNvPr>
          <p:cNvSpPr>
            <a:spLocks noGrp="1"/>
          </p:cNvSpPr>
          <p:nvPr>
            <p:ph type="body" sz="half" idx="2"/>
          </p:nvPr>
        </p:nvSpPr>
        <p:spPr>
          <a:xfrm>
            <a:off x="4881490" y="1532309"/>
            <a:ext cx="7154812" cy="5529673"/>
          </a:xfrm>
        </p:spPr>
        <p:txBody>
          <a:bodyPr vert="horz" lIns="91440" tIns="45720" rIns="91440" bIns="45720" rtlCol="0">
            <a:normAutofit fontScale="40000" lnSpcReduction="20000"/>
          </a:bodyPr>
          <a:lstStyle/>
          <a:p>
            <a:pPr marL="285750" indent="-228600">
              <a:buFont typeface="Arial" panose="020B0604020202020204" pitchFamily="34" charset="0"/>
              <a:buChar char="•"/>
            </a:pPr>
            <a:r>
              <a:rPr lang="en-US" sz="6000" dirty="0"/>
              <a:t>The plan is not subject to ERISA if the following rules are followed:</a:t>
            </a:r>
          </a:p>
          <a:p>
            <a:pPr marL="742950" lvl="1" indent="-228600">
              <a:buFont typeface="Arial" panose="020B0604020202020204" pitchFamily="34" charset="0"/>
              <a:buChar char="•"/>
            </a:pPr>
            <a:r>
              <a:rPr lang="en-US" sz="6000" dirty="0"/>
              <a:t>Employee contributions (if permitted) must be voluntary.  An employer cannot </a:t>
            </a:r>
            <a:r>
              <a:rPr lang="en-US" sz="6000" u="sng" dirty="0"/>
              <a:t>require</a:t>
            </a:r>
            <a:r>
              <a:rPr lang="en-US" sz="6000" dirty="0"/>
              <a:t> employee contributions.</a:t>
            </a:r>
          </a:p>
          <a:p>
            <a:pPr marL="742950" lvl="1" indent="-228600">
              <a:buFont typeface="Arial" panose="020B0604020202020204" pitchFamily="34" charset="0"/>
              <a:buChar char="•"/>
            </a:pPr>
            <a:r>
              <a:rPr lang="en-US" sz="6000" dirty="0"/>
              <a:t>Employers cannot restrict how employees use their HSA funds.</a:t>
            </a:r>
          </a:p>
          <a:p>
            <a:pPr marL="742950" lvl="1" indent="-228600">
              <a:buFont typeface="Arial" panose="020B0604020202020204" pitchFamily="34" charset="0"/>
              <a:buChar char="•"/>
            </a:pPr>
            <a:r>
              <a:rPr lang="en-US" sz="6000" dirty="0"/>
              <a:t>The employer can pick the HSA custodian but employees must be permitted to move funds to another HSA if they desire.</a:t>
            </a:r>
          </a:p>
          <a:p>
            <a:pPr marL="742950" lvl="1" indent="-228600">
              <a:buFont typeface="Arial" panose="020B0604020202020204" pitchFamily="34" charset="0"/>
              <a:buChar char="•"/>
            </a:pPr>
            <a:r>
              <a:rPr lang="en-US" sz="6000" dirty="0"/>
              <a:t>Employer cannot make or influence employee investment decisions</a:t>
            </a:r>
          </a:p>
          <a:p>
            <a:pPr marL="742950" lvl="1" indent="-228600">
              <a:buFont typeface="Arial" panose="020B0604020202020204" pitchFamily="34" charset="0"/>
              <a:buChar char="•"/>
            </a:pPr>
            <a:r>
              <a:rPr lang="en-US" sz="6000" dirty="0"/>
              <a:t>The employer cannot tell employees that the HSA Program is subject to ERISA</a:t>
            </a:r>
          </a:p>
          <a:p>
            <a:pPr marL="742950" lvl="1" indent="-228600">
              <a:buFont typeface="Arial" panose="020B0604020202020204" pitchFamily="34" charset="0"/>
              <a:buChar char="•"/>
            </a:pPr>
            <a:r>
              <a:rPr lang="en-US" sz="6000" dirty="0"/>
              <a:t>The employer cannot receive any direct </a:t>
            </a:r>
            <a:r>
              <a:rPr lang="en-US" sz="6000" u="sng" dirty="0"/>
              <a:t>or indirect</a:t>
            </a:r>
            <a:r>
              <a:rPr lang="en-US" sz="6000" dirty="0"/>
              <a:t> compensation (such as discounts) in connection with its employees’ HSAs.</a:t>
            </a:r>
          </a:p>
          <a:p>
            <a:pPr indent="-228600">
              <a:buFont typeface="Arial" panose="020B0604020202020204" pitchFamily="34" charset="0"/>
              <a:buChar char="•"/>
            </a:pPr>
            <a:endParaRPr lang="en-US" sz="2000" dirty="0"/>
          </a:p>
        </p:txBody>
      </p:sp>
      <p:sp>
        <p:nvSpPr>
          <p:cNvPr id="5" name="Footer Placeholder 4">
            <a:extLst>
              <a:ext uri="{FF2B5EF4-FFF2-40B4-BE49-F238E27FC236}">
                <a16:creationId xmlns:a16="http://schemas.microsoft.com/office/drawing/2014/main" id="{E1F9510C-5CAA-5E17-90B7-2505ACC49B5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©2024 Advantage Administrators</a:t>
            </a:r>
          </a:p>
        </p:txBody>
      </p:sp>
      <p:pic>
        <p:nvPicPr>
          <p:cNvPr id="9" name="Picture 2">
            <a:extLst>
              <a:ext uri="{FF2B5EF4-FFF2-40B4-BE49-F238E27FC236}">
                <a16:creationId xmlns:a16="http://schemas.microsoft.com/office/drawing/2014/main" id="{DBE8EF7A-1C9E-9F55-D759-6BBCF85140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30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1117-BFBD-5455-43EB-317AF4761368}"/>
              </a:ext>
            </a:extLst>
          </p:cNvPr>
          <p:cNvSpPr>
            <a:spLocks noGrp="1"/>
          </p:cNvSpPr>
          <p:nvPr>
            <p:ph type="title"/>
          </p:nvPr>
        </p:nvSpPr>
        <p:spPr>
          <a:xfrm>
            <a:off x="762000" y="761998"/>
            <a:ext cx="5334000" cy="1708246"/>
          </a:xfrm>
        </p:spPr>
        <p:txBody>
          <a:bodyPr vert="horz" lIns="91440" tIns="45720" rIns="91440" bIns="45720" rtlCol="0" anchor="ctr">
            <a:normAutofit/>
          </a:bodyPr>
          <a:lstStyle/>
          <a:p>
            <a:r>
              <a:rPr lang="en-US" sz="4000" kern="1200" dirty="0">
                <a:solidFill>
                  <a:schemeClr val="tx1"/>
                </a:solidFill>
                <a:latin typeface="+mj-lt"/>
                <a:ea typeface="+mj-ea"/>
                <a:cs typeface="+mj-cs"/>
              </a:rPr>
              <a:t>Workplace HSA Program Cons-</a:t>
            </a:r>
          </a:p>
        </p:txBody>
      </p:sp>
      <p:sp>
        <p:nvSpPr>
          <p:cNvPr id="13" name="Rectangle 12">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A green dragon with horns and a yellow border&#10;&#10;Description automatically generated">
            <a:extLst>
              <a:ext uri="{FF2B5EF4-FFF2-40B4-BE49-F238E27FC236}">
                <a16:creationId xmlns:a16="http://schemas.microsoft.com/office/drawing/2014/main" id="{12F460FE-2D3B-F78F-80AF-0458E44F48F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9089" y="753692"/>
            <a:ext cx="2799581" cy="5348072"/>
          </a:xfrm>
          <a:prstGeom prst="rect">
            <a:avLst/>
          </a:prstGeom>
        </p:spPr>
      </p:pic>
      <p:sp>
        <p:nvSpPr>
          <p:cNvPr id="5" name="Footer Placeholder 4">
            <a:extLst>
              <a:ext uri="{FF2B5EF4-FFF2-40B4-BE49-F238E27FC236}">
                <a16:creationId xmlns:a16="http://schemas.microsoft.com/office/drawing/2014/main" id="{27D9B5EA-ED80-6E26-F215-E7C1E2A47EC6}"/>
              </a:ext>
            </a:extLst>
          </p:cNvPr>
          <p:cNvSpPr>
            <a:spLocks noGrp="1"/>
          </p:cNvSpPr>
          <p:nvPr>
            <p:ph type="ftr" sz="quarter" idx="11"/>
          </p:nvPr>
        </p:nvSpPr>
        <p:spPr>
          <a:xfrm>
            <a:off x="7240012" y="6356350"/>
            <a:ext cx="3199387" cy="365125"/>
          </a:xfrm>
        </p:spPr>
        <p:txBody>
          <a:bodyPr vert="horz" lIns="91440" tIns="45720" rIns="91440" bIns="45720" rtlCol="0" anchor="ctr">
            <a:normAutofit/>
          </a:bodyPr>
          <a:lstStyle/>
          <a:p>
            <a:pPr algn="l">
              <a:spcAft>
                <a:spcPts val="600"/>
              </a:spcAft>
            </a:pPr>
            <a:r>
              <a:rPr lang="en-US" kern="1200">
                <a:solidFill>
                  <a:schemeClr val="tx1"/>
                </a:solidFill>
                <a:latin typeface="+mn-lt"/>
                <a:ea typeface="+mn-ea"/>
                <a:cs typeface="+mn-cs"/>
              </a:rPr>
              <a:t>©2024 Advantage Administrators</a:t>
            </a:r>
          </a:p>
        </p:txBody>
      </p:sp>
      <p:sp>
        <p:nvSpPr>
          <p:cNvPr id="10" name="Text Placeholder 9">
            <a:extLst>
              <a:ext uri="{FF2B5EF4-FFF2-40B4-BE49-F238E27FC236}">
                <a16:creationId xmlns:a16="http://schemas.microsoft.com/office/drawing/2014/main" id="{070EBEA8-8F35-E375-2748-E5BF38446F46}"/>
              </a:ext>
            </a:extLst>
          </p:cNvPr>
          <p:cNvSpPr>
            <a:spLocks noGrp="1"/>
          </p:cNvSpPr>
          <p:nvPr>
            <p:ph type="body" sz="half" idx="2"/>
          </p:nvPr>
        </p:nvSpPr>
        <p:spPr>
          <a:xfrm>
            <a:off x="853330" y="2284414"/>
            <a:ext cx="7502879" cy="3811588"/>
          </a:xfrm>
        </p:spPr>
        <p:txBody>
          <a:bodyPr>
            <a:normAutofit/>
          </a:bodyPr>
          <a:lstStyle/>
          <a:p>
            <a:pPr marL="285750" indent="-285750">
              <a:buFont typeface="Arial" panose="020B0604020202020204" pitchFamily="34" charset="0"/>
              <a:buChar char="•"/>
            </a:pPr>
            <a:r>
              <a:rPr lang="en-US" sz="3200" dirty="0"/>
              <a:t>Withdrawals from HSAs cannot be restricted to payment of medical expenses.</a:t>
            </a:r>
          </a:p>
          <a:p>
            <a:pPr marL="285750" indent="-285750">
              <a:buFont typeface="Arial" panose="020B0604020202020204" pitchFamily="34" charset="0"/>
              <a:buChar char="•"/>
            </a:pPr>
            <a:r>
              <a:rPr lang="en-US" sz="3200" u="sng" dirty="0"/>
              <a:t>Employee</a:t>
            </a:r>
            <a:r>
              <a:rPr lang="en-US" sz="3200" dirty="0"/>
              <a:t> contributions to an HSA are after-tax (unless made through a Section 125 “cafeteria” plan)</a:t>
            </a:r>
          </a:p>
        </p:txBody>
      </p:sp>
      <p:pic>
        <p:nvPicPr>
          <p:cNvPr id="12" name="Picture 2">
            <a:extLst>
              <a:ext uri="{FF2B5EF4-FFF2-40B4-BE49-F238E27FC236}">
                <a16:creationId xmlns:a16="http://schemas.microsoft.com/office/drawing/2014/main" id="{B31BEE5A-451D-D053-B1BB-0B9406C0B7F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28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jet flying in the sky&#10;&#10;Description automatically generated">
            <a:extLst>
              <a:ext uri="{FF2B5EF4-FFF2-40B4-BE49-F238E27FC236}">
                <a16:creationId xmlns:a16="http://schemas.microsoft.com/office/drawing/2014/main" id="{9F790E9B-3275-F6E2-3B7F-DD26524CC46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4343"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8DD943-774E-88BF-CC9E-16B845104F9D}"/>
              </a:ext>
            </a:extLst>
          </p:cNvPr>
          <p:cNvSpPr>
            <a:spLocks noGrp="1"/>
          </p:cNvSpPr>
          <p:nvPr>
            <p:ph type="title"/>
          </p:nvPr>
        </p:nvSpPr>
        <p:spPr>
          <a:xfrm>
            <a:off x="523471" y="79679"/>
            <a:ext cx="4577862" cy="1899912"/>
          </a:xfrm>
        </p:spPr>
        <p:txBody>
          <a:bodyPr vert="horz" lIns="91440" tIns="45720" rIns="91440" bIns="45720" rtlCol="0" anchor="ctr">
            <a:normAutofit/>
          </a:bodyPr>
          <a:lstStyle/>
          <a:p>
            <a:r>
              <a:rPr lang="en-US" sz="4000" dirty="0"/>
              <a:t>Preliminary Matters</a:t>
            </a:r>
          </a:p>
        </p:txBody>
      </p:sp>
      <p:sp>
        <p:nvSpPr>
          <p:cNvPr id="5" name="TextBox 4">
            <a:extLst>
              <a:ext uri="{FF2B5EF4-FFF2-40B4-BE49-F238E27FC236}">
                <a16:creationId xmlns:a16="http://schemas.microsoft.com/office/drawing/2014/main" id="{0CE39472-AD88-4B54-FF00-2341D23B6D4F}"/>
              </a:ext>
            </a:extLst>
          </p:cNvPr>
          <p:cNvSpPr txBox="1"/>
          <p:nvPr/>
        </p:nvSpPr>
        <p:spPr>
          <a:xfrm>
            <a:off x="838200" y="1557619"/>
            <a:ext cx="8831444" cy="3742762"/>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3200" dirty="0"/>
              <a:t>This is a view from 40,000 feet – not a deep dive into the weeds</a:t>
            </a:r>
          </a:p>
          <a:p>
            <a:pPr marL="285750" indent="-228600">
              <a:lnSpc>
                <a:spcPct val="90000"/>
              </a:lnSpc>
              <a:spcAft>
                <a:spcPts val="600"/>
              </a:spcAft>
              <a:buFont typeface="Arial" panose="020B0604020202020204" pitchFamily="34" charset="0"/>
              <a:buChar char="•"/>
            </a:pPr>
            <a:r>
              <a:rPr lang="en-US" sz="3200" dirty="0"/>
              <a:t>I am assuming that most of you are familiar with the terms that I will be using – such as “deductibles” or “the Exchange”</a:t>
            </a:r>
          </a:p>
          <a:p>
            <a:pPr marL="285750" indent="-228600">
              <a:lnSpc>
                <a:spcPct val="90000"/>
              </a:lnSpc>
              <a:spcAft>
                <a:spcPts val="600"/>
              </a:spcAft>
              <a:buFont typeface="Arial" panose="020B0604020202020204" pitchFamily="34" charset="0"/>
              <a:buChar char="•"/>
            </a:pPr>
            <a:r>
              <a:rPr lang="en-US" sz="3200" dirty="0"/>
              <a:t>But if I use a term that you are not familiar with, please ask</a:t>
            </a:r>
          </a:p>
          <a:p>
            <a:pPr marL="285750" indent="-228600">
              <a:lnSpc>
                <a:spcPct val="90000"/>
              </a:lnSpc>
              <a:spcAft>
                <a:spcPts val="600"/>
              </a:spcAft>
              <a:buFont typeface="Arial" panose="020B0604020202020204" pitchFamily="34" charset="0"/>
              <a:buChar char="•"/>
            </a:pPr>
            <a:r>
              <a:rPr lang="en-US" sz="3200" dirty="0"/>
              <a:t>Feel free to shout out a question at any time</a:t>
            </a:r>
          </a:p>
          <a:p>
            <a:pPr marL="285750" indent="-228600">
              <a:lnSpc>
                <a:spcPct val="90000"/>
              </a:lnSpc>
              <a:spcAft>
                <a:spcPts val="600"/>
              </a:spcAft>
              <a:buFont typeface="Arial" panose="020B0604020202020204" pitchFamily="34" charset="0"/>
              <a:buChar char="•"/>
            </a:pPr>
            <a:r>
              <a:rPr lang="en-US" sz="3200" dirty="0"/>
              <a:t>I will not be offended if you need to leave.  Just don’t all of you leave before we start.</a:t>
            </a:r>
          </a:p>
          <a:p>
            <a:pPr marL="285750" indent="-228600">
              <a:lnSpc>
                <a:spcPct val="90000"/>
              </a:lnSpc>
              <a:spcAft>
                <a:spcPts val="600"/>
              </a:spcAft>
              <a:buFont typeface="Arial" panose="020B0604020202020204" pitchFamily="34" charset="0"/>
              <a:buChar char="•"/>
            </a:pPr>
            <a:endParaRPr lang="en-US" sz="3200" dirty="0"/>
          </a:p>
        </p:txBody>
      </p:sp>
      <p:sp>
        <p:nvSpPr>
          <p:cNvPr id="4" name="Footer Placeholder 3">
            <a:extLst>
              <a:ext uri="{FF2B5EF4-FFF2-40B4-BE49-F238E27FC236}">
                <a16:creationId xmlns:a16="http://schemas.microsoft.com/office/drawing/2014/main" id="{CE1994E2-300D-167E-DEA5-C132691395A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rgbClr val="FFFFFF"/>
                </a:solidFill>
                <a:latin typeface="Calibri" panose="020F0502020204030204"/>
                <a:ea typeface="+mn-ea"/>
                <a:cs typeface="+mn-cs"/>
              </a:rPr>
              <a:t>©2024 Advantage Administrators</a:t>
            </a:r>
          </a:p>
        </p:txBody>
      </p:sp>
    </p:spTree>
    <p:extLst>
      <p:ext uri="{BB962C8B-B14F-4D97-AF65-F5344CB8AC3E}">
        <p14:creationId xmlns:p14="http://schemas.microsoft.com/office/powerpoint/2010/main" val="3541291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E850A-70DB-E01B-B997-5557235D32D1}"/>
              </a:ext>
            </a:extLst>
          </p:cNvPr>
          <p:cNvSpPr>
            <a:spLocks noGrp="1"/>
          </p:cNvSpPr>
          <p:nvPr>
            <p:ph type="title"/>
          </p:nvPr>
        </p:nvSpPr>
        <p:spPr>
          <a:xfrm>
            <a:off x="2799471" y="762001"/>
            <a:ext cx="6738424" cy="1708244"/>
          </a:xfrm>
        </p:spPr>
        <p:txBody>
          <a:bodyPr vert="horz" lIns="91440" tIns="45720" rIns="91440" bIns="45720" rtlCol="0" anchor="ctr">
            <a:normAutofit/>
          </a:bodyPr>
          <a:lstStyle/>
          <a:p>
            <a:r>
              <a:rPr lang="en-US" sz="4000" dirty="0"/>
              <a:t>Workplace HSA Program Cons-</a:t>
            </a:r>
          </a:p>
        </p:txBody>
      </p:sp>
      <p:pic>
        <p:nvPicPr>
          <p:cNvPr id="7" name="Content Placeholder 6" descr="A number with a spider on it&#10;&#10;Description automatically generated">
            <a:extLst>
              <a:ext uri="{FF2B5EF4-FFF2-40B4-BE49-F238E27FC236}">
                <a16:creationId xmlns:a16="http://schemas.microsoft.com/office/drawing/2014/main" id="{F4387059-E829-4682-A71E-D6A866A7FC35}"/>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197" r="1915"/>
          <a:stretch/>
        </p:blipFill>
        <p:spPr>
          <a:xfrm>
            <a:off x="196948" y="2363372"/>
            <a:ext cx="2959263" cy="3119512"/>
          </a:xfrm>
          <a:prstGeom prst="rect">
            <a:avLst/>
          </a:prstGeom>
        </p:spPr>
      </p:pic>
      <p:sp>
        <p:nvSpPr>
          <p:cNvPr id="5" name="Footer Placeholder 4">
            <a:extLst>
              <a:ext uri="{FF2B5EF4-FFF2-40B4-BE49-F238E27FC236}">
                <a16:creationId xmlns:a16="http://schemas.microsoft.com/office/drawing/2014/main" id="{5E8CCE3C-071E-CA47-2C45-6CB7B5AD56AC}"/>
              </a:ext>
            </a:extLst>
          </p:cNvPr>
          <p:cNvSpPr>
            <a:spLocks noGrp="1"/>
          </p:cNvSpPr>
          <p:nvPr>
            <p:ph type="ftr" sz="quarter" idx="11"/>
          </p:nvPr>
        </p:nvSpPr>
        <p:spPr>
          <a:xfrm>
            <a:off x="6680577" y="6356350"/>
            <a:ext cx="3345625" cy="365125"/>
          </a:xfrm>
        </p:spPr>
        <p:txBody>
          <a:bodyPr vert="horz" lIns="91440" tIns="45720" rIns="91440" bIns="45720" rtlCol="0" anchor="ctr">
            <a:normAutofit/>
          </a:bodyPr>
          <a:lstStyle/>
          <a:p>
            <a:pPr algn="l">
              <a:spcAft>
                <a:spcPts val="600"/>
              </a:spcAft>
              <a:defRPr/>
            </a:pPr>
            <a:r>
              <a:rPr lang="en-US" kern="1200">
                <a:solidFill>
                  <a:schemeClr val="tx1"/>
                </a:solidFill>
                <a:latin typeface="Calibri" panose="020F0502020204030204"/>
                <a:ea typeface="+mn-ea"/>
                <a:cs typeface="+mn-cs"/>
              </a:rPr>
              <a:t>©2024 Advantage Administrators</a:t>
            </a:r>
          </a:p>
        </p:txBody>
      </p:sp>
      <p:sp>
        <p:nvSpPr>
          <p:cNvPr id="8" name="TextBox 7">
            <a:extLst>
              <a:ext uri="{FF2B5EF4-FFF2-40B4-BE49-F238E27FC236}">
                <a16:creationId xmlns:a16="http://schemas.microsoft.com/office/drawing/2014/main" id="{22E0C8C5-8E23-2BAD-6221-518EBD247588}"/>
              </a:ext>
            </a:extLst>
          </p:cNvPr>
          <p:cNvSpPr txBox="1"/>
          <p:nvPr/>
        </p:nvSpPr>
        <p:spPr>
          <a:xfrm>
            <a:off x="3657600" y="2155744"/>
            <a:ext cx="7758814"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Not all employees will be HSA “qualified”</a:t>
            </a:r>
          </a:p>
          <a:p>
            <a:pPr marL="742950" lvl="1" indent="-285750">
              <a:buFont typeface="Arial" panose="020B0604020202020204" pitchFamily="34" charset="0"/>
              <a:buChar char="•"/>
            </a:pPr>
            <a:r>
              <a:rPr lang="en-US" sz="3200" dirty="0"/>
              <a:t>What do employers do for employees who cannot receive an HSA contribution?</a:t>
            </a:r>
          </a:p>
          <a:p>
            <a:pPr marL="742950" lvl="1" indent="-285750">
              <a:buFont typeface="Arial" panose="020B0604020202020204" pitchFamily="34" charset="0"/>
              <a:buChar char="•"/>
            </a:pPr>
            <a:r>
              <a:rPr lang="en-US" sz="3200" dirty="0"/>
              <a:t>Some employers create two health benefit plans offering non-HDHP coverage for those employees or use an HRA or similar program for employees who are not HSA “qualified”</a:t>
            </a:r>
          </a:p>
        </p:txBody>
      </p:sp>
      <p:pic>
        <p:nvPicPr>
          <p:cNvPr id="9" name="Picture 2">
            <a:extLst>
              <a:ext uri="{FF2B5EF4-FFF2-40B4-BE49-F238E27FC236}">
                <a16:creationId xmlns:a16="http://schemas.microsoft.com/office/drawing/2014/main" id="{FE4FAE97-3E5E-806B-5B20-3392729372F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66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D5918-90FA-3597-7C0F-E83DC190865C}"/>
              </a:ext>
            </a:extLst>
          </p:cNvPr>
          <p:cNvSpPr>
            <a:spLocks noGrp="1"/>
          </p:cNvSpPr>
          <p:nvPr>
            <p:ph type="title"/>
          </p:nvPr>
        </p:nvSpPr>
        <p:spPr>
          <a:xfrm>
            <a:off x="615458" y="674285"/>
            <a:ext cx="6268770" cy="1536192"/>
          </a:xfrm>
        </p:spPr>
        <p:txBody>
          <a:bodyPr vert="horz" lIns="91440" tIns="45720" rIns="91440" bIns="45720" rtlCol="0" anchor="b">
            <a:normAutofit/>
          </a:bodyPr>
          <a:lstStyle/>
          <a:p>
            <a:r>
              <a:rPr lang="en-US" sz="5200" dirty="0"/>
              <a:t>Workplace HSA Program Cons-</a:t>
            </a:r>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111C5B81-B9A6-8217-7800-D9DC55C01649}"/>
              </a:ext>
            </a:extLst>
          </p:cNvPr>
          <p:cNvSpPr>
            <a:spLocks noGrp="1"/>
          </p:cNvSpPr>
          <p:nvPr>
            <p:ph type="body" sz="half" idx="2"/>
          </p:nvPr>
        </p:nvSpPr>
        <p:spPr>
          <a:xfrm>
            <a:off x="593081" y="2302360"/>
            <a:ext cx="7509910" cy="2825496"/>
          </a:xfrm>
        </p:spPr>
        <p:txBody>
          <a:bodyPr vert="horz" lIns="91440" tIns="45720" rIns="91440" bIns="45720" rtlCol="0">
            <a:noAutofit/>
          </a:bodyPr>
          <a:lstStyle/>
          <a:p>
            <a:pPr indent="-228600">
              <a:buFont typeface="Arial" panose="020B0604020202020204" pitchFamily="34" charset="0"/>
              <a:buChar char="•"/>
            </a:pPr>
            <a:r>
              <a:rPr lang="en-US" sz="3200" dirty="0"/>
              <a:t>Compliance issues</a:t>
            </a:r>
          </a:p>
          <a:p>
            <a:pPr lvl="1" indent="-228600">
              <a:buFont typeface="Arial" panose="020B0604020202020204" pitchFamily="34" charset="0"/>
              <a:buChar char="•"/>
            </a:pPr>
            <a:r>
              <a:rPr lang="en-US" sz="3200" dirty="0"/>
              <a:t>Contribution limit rules are complex and easily violated</a:t>
            </a:r>
          </a:p>
          <a:p>
            <a:pPr lvl="1" indent="-228600">
              <a:buFont typeface="Arial" panose="020B0604020202020204" pitchFamily="34" charset="0"/>
              <a:buChar char="•"/>
            </a:pPr>
            <a:r>
              <a:rPr lang="en-US" sz="3200" dirty="0"/>
              <a:t>Employer contributions to employee HSAs are subject to discrimination testing</a:t>
            </a:r>
          </a:p>
          <a:p>
            <a:pPr lvl="1" indent="-228600">
              <a:buFont typeface="Arial" panose="020B0604020202020204" pitchFamily="34" charset="0"/>
              <a:buChar char="•"/>
            </a:pPr>
            <a:r>
              <a:rPr lang="en-US" sz="3200" dirty="0"/>
              <a:t>Is the employer’s HR department/payroll person willing or able to answer employee HSA questions?  Should they?</a:t>
            </a:r>
          </a:p>
        </p:txBody>
      </p:sp>
      <p:sp>
        <p:nvSpPr>
          <p:cNvPr id="5" name="Footer Placeholder 4">
            <a:extLst>
              <a:ext uri="{FF2B5EF4-FFF2-40B4-BE49-F238E27FC236}">
                <a16:creationId xmlns:a16="http://schemas.microsoft.com/office/drawing/2014/main" id="{BD7CB161-26F9-67AB-43B6-9DA6A730AD32}"/>
              </a:ext>
            </a:extLst>
          </p:cNvPr>
          <p:cNvSpPr>
            <a:spLocks noGrp="1"/>
          </p:cNvSpPr>
          <p:nvPr>
            <p:ph type="ftr" sz="quarter" idx="11"/>
          </p:nvPr>
        </p:nvSpPr>
        <p:spPr>
          <a:xfrm>
            <a:off x="1893611" y="6356350"/>
            <a:ext cx="3712464"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©2024 Advantage Administrators</a:t>
            </a:r>
          </a:p>
        </p:txBody>
      </p:sp>
      <p:pic>
        <p:nvPicPr>
          <p:cNvPr id="8" name="Picture 2">
            <a:extLst>
              <a:ext uri="{FF2B5EF4-FFF2-40B4-BE49-F238E27FC236}">
                <a16:creationId xmlns:a16="http://schemas.microsoft.com/office/drawing/2014/main" id="{D5A2E746-3DCC-54E1-CBD8-6DD3DB73AD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A colorful number on a pink background&#10;&#10;Description automatically generated">
            <a:extLst>
              <a:ext uri="{FF2B5EF4-FFF2-40B4-BE49-F238E27FC236}">
                <a16:creationId xmlns:a16="http://schemas.microsoft.com/office/drawing/2014/main" id="{3646695B-5EFA-D61C-EEBF-CBD05FA5AC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18296" y="1073866"/>
            <a:ext cx="3918006" cy="3689455"/>
          </a:xfrm>
          <a:prstGeom prst="rect">
            <a:avLst/>
          </a:prstGeom>
        </p:spPr>
      </p:pic>
    </p:spTree>
    <p:extLst>
      <p:ext uri="{BB962C8B-B14F-4D97-AF65-F5344CB8AC3E}">
        <p14:creationId xmlns:p14="http://schemas.microsoft.com/office/powerpoint/2010/main" val="31121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C0E9-ED31-ADB2-D10E-3B4DDC2E5799}"/>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Workplace HSA Program Cons-</a:t>
            </a:r>
          </a:p>
        </p:txBody>
      </p:sp>
      <p:pic>
        <p:nvPicPr>
          <p:cNvPr id="7" name="Content Placeholder 6" descr="A person holding a briefcase&#10;&#10;Description automatically generated">
            <a:extLst>
              <a:ext uri="{FF2B5EF4-FFF2-40B4-BE49-F238E27FC236}">
                <a16:creationId xmlns:a16="http://schemas.microsoft.com/office/drawing/2014/main" id="{0D6ED824-0B28-DBFC-B718-BD668DACF147}"/>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835" b="1938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1A070489-919C-A9D8-5D52-E06F260F6D59}"/>
              </a:ext>
            </a:extLst>
          </p:cNvPr>
          <p:cNvSpPr>
            <a:spLocks noGrp="1"/>
          </p:cNvSpPr>
          <p:nvPr>
            <p:ph type="body" sz="half" idx="2"/>
          </p:nvPr>
        </p:nvSpPr>
        <p:spPr>
          <a:xfrm>
            <a:off x="4223982" y="3752850"/>
            <a:ext cx="7485413" cy="2603500"/>
          </a:xfrm>
        </p:spPr>
        <p:txBody>
          <a:bodyPr vert="horz" lIns="91440" tIns="45720" rIns="91440" bIns="45720" rtlCol="0" anchor="ctr">
            <a:normAutofit lnSpcReduction="10000"/>
          </a:bodyPr>
          <a:lstStyle/>
          <a:p>
            <a:pPr marL="285750" indent="-285750">
              <a:buFont typeface="Arial" panose="020B0604020202020204" pitchFamily="34" charset="0"/>
              <a:buChar char="•"/>
            </a:pPr>
            <a:r>
              <a:rPr lang="en-US" sz="3200" dirty="0"/>
              <a:t>HSAs are always fully vested and 100% portable.</a:t>
            </a:r>
          </a:p>
          <a:p>
            <a:pPr marL="457200" indent="-457200">
              <a:buFont typeface="Arial" panose="020B0604020202020204" pitchFamily="34" charset="0"/>
              <a:buChar char="•"/>
            </a:pPr>
            <a:r>
              <a:rPr lang="en-US" sz="3200" dirty="0"/>
              <a:t>If turnover is an issue, the employer will be paying the medical expenses of people who no longer work for that Employer from their HSA</a:t>
            </a:r>
          </a:p>
        </p:txBody>
      </p:sp>
      <p:sp>
        <p:nvSpPr>
          <p:cNvPr id="5" name="Footer Placeholder 4">
            <a:extLst>
              <a:ext uri="{FF2B5EF4-FFF2-40B4-BE49-F238E27FC236}">
                <a16:creationId xmlns:a16="http://schemas.microsoft.com/office/drawing/2014/main" id="{F4B825F6-AD00-4162-0525-60D44E29B63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75000"/>
                    <a:lumOff val="25000"/>
                  </a:schemeClr>
                </a:solidFill>
                <a:latin typeface="Calibri" panose="020F0502020204030204"/>
                <a:ea typeface="+mn-ea"/>
                <a:cs typeface="+mn-cs"/>
              </a:rPr>
              <a:t>©2024 Advantage Administrators</a:t>
            </a:r>
          </a:p>
        </p:txBody>
      </p:sp>
      <p:pic>
        <p:nvPicPr>
          <p:cNvPr id="10" name="Picture 9" descr="A number with black lines&#10;&#10;Description automatically generated with medium confidence">
            <a:extLst>
              <a:ext uri="{FF2B5EF4-FFF2-40B4-BE49-F238E27FC236}">
                <a16:creationId xmlns:a16="http://schemas.microsoft.com/office/drawing/2014/main" id="{185630F7-C3C7-4CB2-F5AD-7BA78F7AFD3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7737" y="534572"/>
            <a:ext cx="1747838" cy="2542309"/>
          </a:xfrm>
          <a:prstGeom prst="rect">
            <a:avLst/>
          </a:prstGeom>
        </p:spPr>
      </p:pic>
      <p:pic>
        <p:nvPicPr>
          <p:cNvPr id="11" name="Picture 2">
            <a:extLst>
              <a:ext uri="{FF2B5EF4-FFF2-40B4-BE49-F238E27FC236}">
                <a16:creationId xmlns:a16="http://schemas.microsoft.com/office/drawing/2014/main" id="{7990CF71-F3FA-079A-447B-05509A0EF9C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970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E2AC8-BFB7-C5CD-B4C1-13D5971128BF}"/>
              </a:ext>
            </a:extLst>
          </p:cNvPr>
          <p:cNvSpPr>
            <a:spLocks noGrp="1"/>
          </p:cNvSpPr>
          <p:nvPr>
            <p:ph type="title"/>
          </p:nvPr>
        </p:nvSpPr>
        <p:spPr>
          <a:xfrm>
            <a:off x="838201" y="365125"/>
            <a:ext cx="5251316" cy="1807305"/>
          </a:xfrm>
        </p:spPr>
        <p:txBody>
          <a:bodyPr>
            <a:normAutofit/>
          </a:bodyPr>
          <a:lstStyle/>
          <a:p>
            <a:r>
              <a:rPr lang="en-US" sz="4100" dirty="0"/>
              <a:t>Other Ways of Paying Employee Medical Expenses that are -</a:t>
            </a:r>
          </a:p>
        </p:txBody>
      </p:sp>
      <p:sp>
        <p:nvSpPr>
          <p:cNvPr id="11" name="Content Placeholder 10">
            <a:extLst>
              <a:ext uri="{FF2B5EF4-FFF2-40B4-BE49-F238E27FC236}">
                <a16:creationId xmlns:a16="http://schemas.microsoft.com/office/drawing/2014/main" id="{FE220B03-C540-3E4C-73A9-F9253D62B819}"/>
              </a:ext>
            </a:extLst>
          </p:cNvPr>
          <p:cNvSpPr>
            <a:spLocks noGrp="1"/>
          </p:cNvSpPr>
          <p:nvPr>
            <p:ph idx="1"/>
          </p:nvPr>
        </p:nvSpPr>
        <p:spPr>
          <a:xfrm>
            <a:off x="838200" y="2333297"/>
            <a:ext cx="4619621" cy="3843666"/>
          </a:xfrm>
        </p:spPr>
        <p:txBody>
          <a:bodyPr>
            <a:normAutofit/>
          </a:bodyPr>
          <a:lstStyle/>
          <a:p>
            <a:r>
              <a:rPr lang="en-US" sz="2000" dirty="0"/>
              <a:t>Tax deductible to the employer</a:t>
            </a:r>
          </a:p>
          <a:p>
            <a:r>
              <a:rPr lang="en-US" sz="2000" dirty="0"/>
              <a:t>Tax free to the employee</a:t>
            </a:r>
          </a:p>
          <a:p>
            <a:pPr marL="0" indent="0">
              <a:buNone/>
            </a:pPr>
            <a:r>
              <a:rPr lang="en-US" sz="2000" dirty="0"/>
              <a:t>Examples we will look at:</a:t>
            </a:r>
          </a:p>
          <a:p>
            <a:r>
              <a:rPr lang="en-US" sz="2000" dirty="0"/>
              <a:t>EBHRA/HFSA Combo</a:t>
            </a:r>
          </a:p>
          <a:p>
            <a:r>
              <a:rPr lang="en-US" sz="2000" dirty="0"/>
              <a:t>ICHRA</a:t>
            </a:r>
          </a:p>
        </p:txBody>
      </p:sp>
      <p:pic>
        <p:nvPicPr>
          <p:cNvPr id="6" name="Content Placeholder 5" descr="A room with a bed and medical equipment&#10;&#10;Description automatically generated">
            <a:extLst>
              <a:ext uri="{FF2B5EF4-FFF2-40B4-BE49-F238E27FC236}">
                <a16:creationId xmlns:a16="http://schemas.microsoft.com/office/drawing/2014/main" id="{98D09968-33F1-A3EC-9FCB-ECB02B26397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979" r="2128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Footer Placeholder 3">
            <a:extLst>
              <a:ext uri="{FF2B5EF4-FFF2-40B4-BE49-F238E27FC236}">
                <a16:creationId xmlns:a16="http://schemas.microsoft.com/office/drawing/2014/main" id="{5B0FD906-70D4-A544-058D-573DB3FEC4D2}"/>
              </a:ext>
            </a:extLst>
          </p:cNvPr>
          <p:cNvSpPr>
            <a:spLocks noGrp="1"/>
          </p:cNvSpPr>
          <p:nvPr>
            <p:ph type="ftr" sz="quarter" idx="11"/>
          </p:nvPr>
        </p:nvSpPr>
        <p:spPr>
          <a:xfrm>
            <a:off x="3505200" y="6356350"/>
            <a:ext cx="3429000" cy="365125"/>
          </a:xfrm>
        </p:spPr>
        <p:txBody>
          <a:bodyPr>
            <a:normAutofit/>
          </a:bodyPr>
          <a:lstStyle/>
          <a:p>
            <a:pPr algn="l">
              <a:spcAft>
                <a:spcPts val="600"/>
              </a:spcAft>
            </a:pPr>
            <a:r>
              <a:rPr lang="en-US"/>
              <a:t>©2024 Advantage Administrators</a:t>
            </a:r>
          </a:p>
        </p:txBody>
      </p:sp>
    </p:spTree>
    <p:extLst>
      <p:ext uri="{BB962C8B-B14F-4D97-AF65-F5344CB8AC3E}">
        <p14:creationId xmlns:p14="http://schemas.microsoft.com/office/powerpoint/2010/main" val="782101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F39E7-017A-1CD4-ACE9-AAA295B1FE23}"/>
              </a:ext>
            </a:extLst>
          </p:cNvPr>
          <p:cNvSpPr>
            <a:spLocks noGrp="1"/>
          </p:cNvSpPr>
          <p:nvPr>
            <p:ph type="title"/>
          </p:nvPr>
        </p:nvSpPr>
        <p:spPr>
          <a:xfrm>
            <a:off x="436544" y="351058"/>
            <a:ext cx="4965875" cy="1322998"/>
          </a:xfrm>
        </p:spPr>
        <p:txBody>
          <a:bodyPr>
            <a:normAutofit/>
          </a:bodyPr>
          <a:lstStyle/>
          <a:p>
            <a:r>
              <a:rPr lang="en-US" dirty="0"/>
              <a:t>EBHRA/HFSA</a:t>
            </a:r>
            <a:br>
              <a:rPr lang="en-US" dirty="0"/>
            </a:br>
            <a:r>
              <a:rPr lang="en-US" dirty="0"/>
              <a:t>Combo</a:t>
            </a:r>
          </a:p>
        </p:txBody>
      </p:sp>
      <p:pic>
        <p:nvPicPr>
          <p:cNvPr id="7" name="Picture 6" descr="A group of people smiling and raising their hands&#10;&#10;Description automatically generated">
            <a:extLst>
              <a:ext uri="{FF2B5EF4-FFF2-40B4-BE49-F238E27FC236}">
                <a16:creationId xmlns:a16="http://schemas.microsoft.com/office/drawing/2014/main" id="{6E78C2AA-5AAA-A711-551F-CBA645E6F1A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322" r="16597"/>
          <a:stretch/>
        </p:blipFill>
        <p:spPr>
          <a:xfrm>
            <a:off x="155698" y="1925071"/>
            <a:ext cx="4487213" cy="445545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A798212-ED8A-A116-686C-934E17F272F7}"/>
              </a:ext>
            </a:extLst>
          </p:cNvPr>
          <p:cNvSpPr>
            <a:spLocks noGrp="1"/>
          </p:cNvSpPr>
          <p:nvPr>
            <p:ph idx="1"/>
          </p:nvPr>
        </p:nvSpPr>
        <p:spPr>
          <a:xfrm>
            <a:off x="4038600" y="477477"/>
            <a:ext cx="7997702" cy="6005293"/>
          </a:xfrm>
        </p:spPr>
        <p:txBody>
          <a:bodyPr>
            <a:normAutofit fontScale="25000" lnSpcReduction="20000"/>
          </a:bodyPr>
          <a:lstStyle/>
          <a:p>
            <a:pPr>
              <a:lnSpc>
                <a:spcPct val="120000"/>
              </a:lnSpc>
            </a:pPr>
            <a:r>
              <a:rPr lang="en-US" sz="9600" dirty="0"/>
              <a:t>No special group health policy required</a:t>
            </a:r>
          </a:p>
          <a:p>
            <a:pPr>
              <a:lnSpc>
                <a:spcPct val="120000"/>
              </a:lnSpc>
            </a:pPr>
            <a:r>
              <a:rPr lang="en-US" sz="9600" dirty="0"/>
              <a:t>Available to all employees </a:t>
            </a:r>
            <a:r>
              <a:rPr lang="en-US" sz="9600" u="sng" dirty="0"/>
              <a:t>eligible</a:t>
            </a:r>
            <a:r>
              <a:rPr lang="en-US" sz="9600" dirty="0"/>
              <a:t> for employer coverage – actual coverage not required</a:t>
            </a:r>
          </a:p>
          <a:p>
            <a:pPr>
              <a:lnSpc>
                <a:spcPct val="120000"/>
              </a:lnSpc>
            </a:pPr>
            <a:r>
              <a:rPr lang="en-US" sz="9600" dirty="0"/>
              <a:t>Employer annual contributions are limited to $2,600 for 2024, but if the employer reduces its annual contribution to $2,100 or less it can match up to 100% of employee contributions instead</a:t>
            </a:r>
          </a:p>
          <a:p>
            <a:pPr>
              <a:lnSpc>
                <a:spcPct val="120000"/>
              </a:lnSpc>
            </a:pPr>
            <a:r>
              <a:rPr lang="en-US" sz="9600" dirty="0"/>
              <a:t>Employee contributions are limited to $3,200 for 2024</a:t>
            </a:r>
          </a:p>
          <a:p>
            <a:pPr>
              <a:lnSpc>
                <a:spcPct val="120000"/>
              </a:lnSpc>
            </a:pPr>
            <a:r>
              <a:rPr lang="en-US" sz="9600" dirty="0"/>
              <a:t>Employer may (but is not required to) permit carryover of unused amounts.  HFSA carryover amounts are limited by law.</a:t>
            </a:r>
          </a:p>
          <a:p>
            <a:pPr>
              <a:lnSpc>
                <a:spcPct val="120000"/>
              </a:lnSpc>
            </a:pPr>
            <a:r>
              <a:rPr lang="en-US" sz="9600" dirty="0"/>
              <a:t>Employer may (but is not required to) forfeit the account balances of employees who leave employment</a:t>
            </a:r>
          </a:p>
          <a:p>
            <a:endParaRPr lang="en-US" sz="1600" dirty="0"/>
          </a:p>
        </p:txBody>
      </p:sp>
      <p:sp>
        <p:nvSpPr>
          <p:cNvPr id="4" name="Footer Placeholder 3">
            <a:extLst>
              <a:ext uri="{FF2B5EF4-FFF2-40B4-BE49-F238E27FC236}">
                <a16:creationId xmlns:a16="http://schemas.microsoft.com/office/drawing/2014/main" id="{5F3A8F3D-0145-AC0E-0F3C-7E480317906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©2024 Advantage Administrators</a:t>
            </a:r>
          </a:p>
        </p:txBody>
      </p:sp>
      <p:pic>
        <p:nvPicPr>
          <p:cNvPr id="5" name="Picture 2" descr="A logo for a company&#10;&#10;Description automatically generated">
            <a:extLst>
              <a:ext uri="{FF2B5EF4-FFF2-40B4-BE49-F238E27FC236}">
                <a16:creationId xmlns:a16="http://schemas.microsoft.com/office/drawing/2014/main" id="{1B7C248D-32A1-BD19-AF38-4342B93CE79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77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5DF68F-25EF-476E-0A73-53501C08BCD3}"/>
              </a:ext>
            </a:extLst>
          </p:cNvPr>
          <p:cNvSpPr>
            <a:spLocks noGrp="1"/>
          </p:cNvSpPr>
          <p:nvPr>
            <p:ph type="title"/>
          </p:nvPr>
        </p:nvSpPr>
        <p:spPr>
          <a:xfrm>
            <a:off x="572493" y="238539"/>
            <a:ext cx="11018520" cy="1434415"/>
          </a:xfrm>
        </p:spPr>
        <p:txBody>
          <a:bodyPr anchor="b">
            <a:normAutofit/>
          </a:bodyPr>
          <a:lstStyle/>
          <a:p>
            <a:r>
              <a:rPr lang="en-US" sz="5400"/>
              <a:t>ICHRA</a:t>
            </a:r>
          </a:p>
        </p:txBody>
      </p:sp>
      <p:sp>
        <p:nvSpPr>
          <p:cNvPr id="5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04C1A7-0BFB-C1ED-6984-DE2634BC8D04}"/>
              </a:ext>
            </a:extLst>
          </p:cNvPr>
          <p:cNvSpPr>
            <a:spLocks noGrp="1"/>
          </p:cNvSpPr>
          <p:nvPr>
            <p:ph idx="1"/>
          </p:nvPr>
        </p:nvSpPr>
        <p:spPr>
          <a:xfrm>
            <a:off x="677509" y="1904769"/>
            <a:ext cx="8593100" cy="4119172"/>
          </a:xfrm>
        </p:spPr>
        <p:txBody>
          <a:bodyPr anchor="t">
            <a:noAutofit/>
          </a:bodyPr>
          <a:lstStyle/>
          <a:p>
            <a:r>
              <a:rPr lang="en-US" sz="2400" dirty="0"/>
              <a:t>Employers provide tax free funds to reimburse employees for </a:t>
            </a:r>
            <a:r>
              <a:rPr lang="en-US" sz="2400" u="sng" dirty="0"/>
              <a:t>individual</a:t>
            </a:r>
            <a:r>
              <a:rPr lang="en-US" sz="2400" dirty="0"/>
              <a:t> coverage (including premiums for Medicare and coverage purchased on the Exchange) if the employee is not eligible for group coverage.</a:t>
            </a:r>
          </a:p>
          <a:p>
            <a:r>
              <a:rPr lang="en-US" sz="2400" u="sng" dirty="0"/>
              <a:t>Employee</a:t>
            </a:r>
            <a:r>
              <a:rPr lang="en-US" sz="2400" dirty="0"/>
              <a:t> pre-tax contributions are limited to the part of the premium for individual coverage not paid by the ICHRA.</a:t>
            </a:r>
          </a:p>
          <a:p>
            <a:r>
              <a:rPr lang="en-US" sz="2400" dirty="0"/>
              <a:t>The employee can purchase an individual HDHP to become HSA qualified. </a:t>
            </a:r>
          </a:p>
          <a:p>
            <a:r>
              <a:rPr lang="en-US" sz="2400" dirty="0"/>
              <a:t>Provisions can be added to pay out-of-pocket medical expenses either with employer funds or employee pre-tax deposits to a HFSA.</a:t>
            </a:r>
          </a:p>
        </p:txBody>
      </p:sp>
      <p:pic>
        <p:nvPicPr>
          <p:cNvPr id="11" name="Picture 10" descr="Close-up of a health insurance policy&#10;&#10;Description automatically generated">
            <a:extLst>
              <a:ext uri="{FF2B5EF4-FFF2-40B4-BE49-F238E27FC236}">
                <a16:creationId xmlns:a16="http://schemas.microsoft.com/office/drawing/2014/main" id="{05187AC9-8340-E34A-5892-31E4AAD04B2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61" r="39035" b="2"/>
          <a:stretch/>
        </p:blipFill>
        <p:spPr>
          <a:xfrm>
            <a:off x="9564625" y="1911493"/>
            <a:ext cx="2471677" cy="2743200"/>
          </a:xfrm>
          <a:prstGeom prst="rect">
            <a:avLst/>
          </a:prstGeom>
        </p:spPr>
      </p:pic>
      <p:sp>
        <p:nvSpPr>
          <p:cNvPr id="4" name="Footer Placeholder 3">
            <a:extLst>
              <a:ext uri="{FF2B5EF4-FFF2-40B4-BE49-F238E27FC236}">
                <a16:creationId xmlns:a16="http://schemas.microsoft.com/office/drawing/2014/main" id="{67C7BB5D-DC72-69CA-ACEA-9E34D6755C0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©2024 Advantage Administrators</a:t>
            </a:r>
          </a:p>
        </p:txBody>
      </p:sp>
      <p:pic>
        <p:nvPicPr>
          <p:cNvPr id="13" name="Picture 2" descr="A logo for a company&#10;&#10;Description automatically generated">
            <a:extLst>
              <a:ext uri="{FF2B5EF4-FFF2-40B4-BE49-F238E27FC236}">
                <a16:creationId xmlns:a16="http://schemas.microsoft.com/office/drawing/2014/main" id="{6E23FC94-730F-DD3B-27C3-0B520F70225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93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970F82-5EEA-4AEB-ACF0-E765154A0661}"/>
              </a:ext>
            </a:extLst>
          </p:cNvPr>
          <p:cNvSpPr>
            <a:spLocks noGrp="1"/>
          </p:cNvSpPr>
          <p:nvPr>
            <p:ph type="title"/>
          </p:nvPr>
        </p:nvSpPr>
        <p:spPr/>
        <p:txBody>
          <a:bodyPr/>
          <a:lstStyle/>
          <a:p>
            <a:pPr algn="ctr"/>
            <a:r>
              <a:rPr lang="en-US" dirty="0">
                <a:latin typeface="Segoe UI" panose="020B0502040204020203" pitchFamily="34" charset="0"/>
                <a:cs typeface="Segoe UI" panose="020B0502040204020203" pitchFamily="34" charset="0"/>
              </a:rPr>
              <a:t>Net Costs of Employer Contributions</a:t>
            </a:r>
          </a:p>
        </p:txBody>
      </p:sp>
      <p:pic>
        <p:nvPicPr>
          <p:cNvPr id="5" name="Picture 2">
            <a:extLst>
              <a:ext uri="{FF2B5EF4-FFF2-40B4-BE49-F238E27FC236}">
                <a16:creationId xmlns:a16="http://schemas.microsoft.com/office/drawing/2014/main" id="{2CED4B6C-68F3-46E3-ADCE-B47D08E7C1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2E40FEC0-D071-4BC1-9F3A-DF2BB5E2DE55}"/>
              </a:ext>
            </a:extLst>
          </p:cNvPr>
          <p:cNvCxnSpPr/>
          <p:nvPr/>
        </p:nvCxnSpPr>
        <p:spPr>
          <a:xfrm>
            <a:off x="768626" y="1431235"/>
            <a:ext cx="10830339"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id="{2214E9DD-C558-4B3C-9C65-DE8E837565A0}"/>
              </a:ext>
            </a:extLst>
          </p:cNvPr>
          <p:cNvSpPr>
            <a:spLocks noGrp="1"/>
          </p:cNvSpPr>
          <p:nvPr>
            <p:ph type="ftr" sz="quarter" idx="11"/>
          </p:nvPr>
        </p:nvSpPr>
        <p:spPr>
          <a:xfrm>
            <a:off x="-937437" y="6356349"/>
            <a:ext cx="4114800" cy="365125"/>
          </a:xfrm>
        </p:spPr>
        <p:txBody>
          <a:bodyPr/>
          <a:lstStyle/>
          <a:p>
            <a:r>
              <a:rPr lang="en-US" sz="1000">
                <a:latin typeface="Arial" panose="020B0604020202020204" pitchFamily="34" charset="0"/>
                <a:cs typeface="Arial" panose="020B0604020202020204" pitchFamily="34" charset="0"/>
              </a:rPr>
              <a:t>©2024 Advantage Administrators</a:t>
            </a:r>
            <a:endParaRPr lang="en-US" sz="1000" dirty="0">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97297747"/>
              </p:ext>
            </p:extLst>
          </p:nvPr>
        </p:nvGraphicFramePr>
        <p:xfrm>
          <a:off x="793734" y="1829698"/>
          <a:ext cx="10720756" cy="185420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235569">
                  <a:extLst>
                    <a:ext uri="{9D8B030D-6E8A-4147-A177-3AD203B41FA5}">
                      <a16:colId xmlns:a16="http://schemas.microsoft.com/office/drawing/2014/main" val="20000"/>
                    </a:ext>
                  </a:extLst>
                </a:gridCol>
                <a:gridCol w="2124809">
                  <a:extLst>
                    <a:ext uri="{9D8B030D-6E8A-4147-A177-3AD203B41FA5}">
                      <a16:colId xmlns:a16="http://schemas.microsoft.com/office/drawing/2014/main" val="20001"/>
                    </a:ext>
                  </a:extLst>
                </a:gridCol>
                <a:gridCol w="2680189">
                  <a:extLst>
                    <a:ext uri="{9D8B030D-6E8A-4147-A177-3AD203B41FA5}">
                      <a16:colId xmlns:a16="http://schemas.microsoft.com/office/drawing/2014/main" val="20002"/>
                    </a:ext>
                  </a:extLst>
                </a:gridCol>
                <a:gridCol w="2680189">
                  <a:extLst>
                    <a:ext uri="{9D8B030D-6E8A-4147-A177-3AD203B41FA5}">
                      <a16:colId xmlns:a16="http://schemas.microsoft.com/office/drawing/2014/main" val="20003"/>
                    </a:ext>
                  </a:extLst>
                </a:gridCol>
              </a:tblGrid>
              <a:tr h="370840">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a:t>HSA</a:t>
                      </a:r>
                    </a:p>
                  </a:txBody>
                  <a:tcPr/>
                </a:tc>
                <a:tc>
                  <a:txBody>
                    <a:bodyPr/>
                    <a:lstStyle/>
                    <a:p>
                      <a:pPr algn="ctr"/>
                      <a:r>
                        <a:rPr lang="en-US" dirty="0" err="1"/>
                        <a:t>Integratred</a:t>
                      </a:r>
                      <a:r>
                        <a:rPr lang="en-US" dirty="0"/>
                        <a:t> HRA</a:t>
                      </a:r>
                    </a:p>
                  </a:txBody>
                  <a:tcPr/>
                </a:tc>
                <a:tc>
                  <a:txBody>
                    <a:bodyPr/>
                    <a:lstStyle/>
                    <a:p>
                      <a:pPr algn="ctr"/>
                      <a:r>
                        <a:rPr lang="en-US" dirty="0"/>
                        <a:t>HFSA</a:t>
                      </a:r>
                    </a:p>
                  </a:txBody>
                  <a:tcPr/>
                </a:tc>
                <a:extLst>
                  <a:ext uri="{0D108BD9-81ED-4DB2-BD59-A6C34878D82A}">
                    <a16:rowId xmlns:a16="http://schemas.microsoft.com/office/drawing/2014/main" val="10000"/>
                  </a:ext>
                </a:extLst>
              </a:tr>
              <a:tr h="370840">
                <a:tc>
                  <a:txBody>
                    <a:bodyPr/>
                    <a:lstStyle/>
                    <a:p>
                      <a:r>
                        <a:rPr lang="en-US" dirty="0"/>
                        <a:t>Employer Contribution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$60,000</a:t>
                      </a:r>
                    </a:p>
                  </a:txBody>
                  <a:tcPr>
                    <a:lnL w="12700" cap="flat" cmpd="sng" algn="ctr">
                      <a:solidFill>
                        <a:schemeClr val="tx1"/>
                      </a:solidFill>
                      <a:prstDash val="solid"/>
                      <a:round/>
                      <a:headEnd type="none" w="med" len="med"/>
                      <a:tailEnd type="none" w="med" len="med"/>
                    </a:lnL>
                  </a:tcPr>
                </a:tc>
                <a:tc>
                  <a:txBody>
                    <a:bodyPr/>
                    <a:lstStyle/>
                    <a:p>
                      <a:pPr algn="ctr"/>
                      <a:r>
                        <a:rPr lang="en-US" dirty="0"/>
                        <a:t>$60,000</a:t>
                      </a:r>
                    </a:p>
                  </a:txBody>
                  <a:tcPr/>
                </a:tc>
                <a:tc>
                  <a:txBody>
                    <a:bodyPr/>
                    <a:lstStyle/>
                    <a:p>
                      <a:pPr algn="ctr"/>
                      <a:r>
                        <a:rPr lang="en-US" dirty="0"/>
                        <a:t>$60,000</a:t>
                      </a:r>
                    </a:p>
                  </a:txBody>
                  <a:tcPr/>
                </a:tc>
                <a:extLst>
                  <a:ext uri="{0D108BD9-81ED-4DB2-BD59-A6C34878D82A}">
                    <a16:rowId xmlns:a16="http://schemas.microsoft.com/office/drawing/2014/main" val="10001"/>
                  </a:ext>
                </a:extLst>
              </a:tr>
              <a:tr h="370840">
                <a:tc>
                  <a:txBody>
                    <a:bodyPr/>
                    <a:lstStyle/>
                    <a:p>
                      <a:r>
                        <a:rPr lang="en-US" dirty="0"/>
                        <a:t>Typical Usage</a:t>
                      </a:r>
                      <a:r>
                        <a:rPr lang="en-US" baseline="0" dirty="0"/>
                        <a:t> Percentage</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a:t>100%</a:t>
                      </a:r>
                    </a:p>
                  </a:txBody>
                  <a:tcPr/>
                </a:tc>
                <a:tc>
                  <a:txBody>
                    <a:bodyPr/>
                    <a:lstStyle/>
                    <a:p>
                      <a:pPr algn="ctr"/>
                      <a:r>
                        <a:rPr lang="en-US" dirty="0"/>
                        <a:t>65%</a:t>
                      </a:r>
                    </a:p>
                  </a:txBody>
                  <a:tcPr/>
                </a:tc>
                <a:tc>
                  <a:txBody>
                    <a:bodyPr/>
                    <a:lstStyle/>
                    <a:p>
                      <a:pPr algn="ctr"/>
                      <a:r>
                        <a:rPr lang="en-US" dirty="0"/>
                        <a:t>90%</a:t>
                      </a:r>
                    </a:p>
                  </a:txBody>
                  <a:tcPr/>
                </a:tc>
                <a:extLst>
                  <a:ext uri="{0D108BD9-81ED-4DB2-BD59-A6C34878D82A}">
                    <a16:rowId xmlns:a16="http://schemas.microsoft.com/office/drawing/2014/main" val="10002"/>
                  </a:ext>
                </a:extLst>
              </a:tr>
              <a:tr h="370840">
                <a:tc>
                  <a:txBody>
                    <a:bodyPr/>
                    <a:lstStyle/>
                    <a:p>
                      <a:r>
                        <a:rPr lang="en-US" dirty="0"/>
                        <a:t>Retained</a:t>
                      </a:r>
                      <a:r>
                        <a:rPr lang="en-US" baseline="0" dirty="0"/>
                        <a:t> by Employer</a:t>
                      </a:r>
                      <a:endParaRPr lang="en-US" dirty="0"/>
                    </a:p>
                  </a:txBody>
                  <a:tcPr/>
                </a:tc>
                <a:tc>
                  <a:txBody>
                    <a:bodyPr/>
                    <a:lstStyle/>
                    <a:p>
                      <a:pPr algn="ctr"/>
                      <a:r>
                        <a:rPr lang="en-US" dirty="0"/>
                        <a:t>$0</a:t>
                      </a:r>
                    </a:p>
                  </a:txBody>
                  <a:tcPr/>
                </a:tc>
                <a:tc>
                  <a:txBody>
                    <a:bodyPr/>
                    <a:lstStyle/>
                    <a:p>
                      <a:pPr algn="ctr"/>
                      <a:r>
                        <a:rPr lang="en-US" dirty="0"/>
                        <a:t>$21,000</a:t>
                      </a:r>
                    </a:p>
                  </a:txBody>
                  <a:tcPr/>
                </a:tc>
                <a:tc>
                  <a:txBody>
                    <a:bodyPr/>
                    <a:lstStyle/>
                    <a:p>
                      <a:pPr algn="ctr"/>
                      <a:r>
                        <a:rPr lang="en-US" dirty="0"/>
                        <a:t>$6,000</a:t>
                      </a:r>
                    </a:p>
                  </a:txBody>
                  <a:tcPr/>
                </a:tc>
                <a:extLst>
                  <a:ext uri="{0D108BD9-81ED-4DB2-BD59-A6C34878D82A}">
                    <a16:rowId xmlns:a16="http://schemas.microsoft.com/office/drawing/2014/main" val="10003"/>
                  </a:ext>
                </a:extLst>
              </a:tr>
              <a:tr h="370840">
                <a:tc>
                  <a:txBody>
                    <a:bodyPr/>
                    <a:lstStyle/>
                    <a:p>
                      <a:r>
                        <a:rPr lang="en-US" dirty="0"/>
                        <a:t>Actual Cost to Employer</a:t>
                      </a:r>
                    </a:p>
                  </a:txBody>
                  <a:tcPr/>
                </a:tc>
                <a:tc>
                  <a:txBody>
                    <a:bodyPr/>
                    <a:lstStyle/>
                    <a:p>
                      <a:pPr algn="ctr"/>
                      <a:r>
                        <a:rPr lang="en-US" dirty="0"/>
                        <a:t>$60,000</a:t>
                      </a:r>
                    </a:p>
                  </a:txBody>
                  <a:tcPr/>
                </a:tc>
                <a:tc>
                  <a:txBody>
                    <a:bodyPr/>
                    <a:lstStyle/>
                    <a:p>
                      <a:pPr algn="ctr"/>
                      <a:r>
                        <a:rPr lang="en-US" dirty="0"/>
                        <a:t>$39,000</a:t>
                      </a:r>
                    </a:p>
                  </a:txBody>
                  <a:tcPr/>
                </a:tc>
                <a:tc>
                  <a:txBody>
                    <a:bodyPr/>
                    <a:lstStyle/>
                    <a:p>
                      <a:pPr algn="ctr"/>
                      <a:r>
                        <a:rPr lang="en-US" dirty="0"/>
                        <a:t>$54,000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1748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970F82-5EEA-4AEB-ACF0-E765154A0661}"/>
              </a:ext>
            </a:extLst>
          </p:cNvPr>
          <p:cNvSpPr>
            <a:spLocks noGrp="1"/>
          </p:cNvSpPr>
          <p:nvPr>
            <p:ph type="title"/>
          </p:nvPr>
        </p:nvSpPr>
        <p:spPr>
          <a:xfrm>
            <a:off x="838200" y="55637"/>
            <a:ext cx="10515600" cy="1325563"/>
          </a:xfrm>
        </p:spPr>
        <p:txBody>
          <a:bodyPr/>
          <a:lstStyle/>
          <a:p>
            <a:pPr algn="ctr"/>
            <a:r>
              <a:rPr lang="en-US" dirty="0">
                <a:latin typeface="Segoe UI" panose="020B0502040204020203" pitchFamily="34" charset="0"/>
                <a:cs typeface="Segoe UI" panose="020B0502040204020203" pitchFamily="34" charset="0"/>
              </a:rPr>
              <a:t>Takeaways from this Presentation</a:t>
            </a:r>
          </a:p>
        </p:txBody>
      </p:sp>
      <p:sp>
        <p:nvSpPr>
          <p:cNvPr id="7" name="Content Placeholder 6">
            <a:extLst>
              <a:ext uri="{FF2B5EF4-FFF2-40B4-BE49-F238E27FC236}">
                <a16:creationId xmlns:a16="http://schemas.microsoft.com/office/drawing/2014/main" id="{4B6B5B2D-9D14-4594-8DCA-C4F265E4D256}"/>
              </a:ext>
            </a:extLst>
          </p:cNvPr>
          <p:cNvSpPr>
            <a:spLocks noGrp="1"/>
          </p:cNvSpPr>
          <p:nvPr>
            <p:ph idx="1"/>
            <p:custDataLst>
              <p:tags r:id="rId1"/>
            </p:custDataLst>
          </p:nvPr>
        </p:nvSpPr>
        <p:spPr>
          <a:xfrm>
            <a:off x="305344" y="1400700"/>
            <a:ext cx="11756902" cy="4955649"/>
          </a:xfrm>
        </p:spPr>
        <p:txBody>
          <a:bodyPr>
            <a:noAutofit/>
          </a:bodyPr>
          <a:lstStyle>
            <a:lvl1pPr marL="228600" indent="-228600" algn="l" defTabSz="914400" rtl="0" eaLnBrk="1" latinLnBrk="0" hangingPunct="1">
              <a:buFont typeface="Arial" panose="020B0604020202020204" pitchFamily="34" charset="0"/>
              <a:buChar char="•"/>
            </a:lvl1pPr>
            <a:lvl2pPr marL="685800" indent="-228600" algn="l" defTabSz="914400" rtl="0" eaLnBrk="1" latinLnBrk="0" hangingPunct="1">
              <a:buFont typeface="Arial" panose="020B0604020202020204" pitchFamily="34" charset="0"/>
              <a:buChar char="•"/>
            </a:lvl2pPr>
            <a:lvl3pPr marL="1143000" indent="-228600" algn="l" defTabSz="914400" rtl="0" eaLnBrk="1" latinLnBrk="0" hangingPunct="1">
              <a:buFont typeface="Arial" panose="020B0604020202020204" pitchFamily="34" charset="0"/>
              <a:buChar char="•"/>
            </a:lvl3pPr>
            <a:lvl4pPr marL="1600200" indent="-228600" algn="l" defTabSz="914400" rtl="0" eaLnBrk="1" latinLnBrk="0" hangingPunct="1">
              <a:buFont typeface="Arial" panose="020B0604020202020204" pitchFamily="34" charset="0"/>
              <a:buChar char="•"/>
            </a:lvl4pPr>
            <a:lvl5pPr marL="2057400" indent="-228600" algn="l" defTabSz="914400" rtl="0" eaLnBrk="1" latinLnBrk="0" hangingPunct="1">
              <a:buFont typeface="Arial" panose="020B0604020202020204" pitchFamily="34" charset="0"/>
              <a:buChar char="•"/>
            </a:lvl5pPr>
            <a:lvl6pPr marL="2514600" indent="-228600" algn="l" defTabSz="914400" rtl="0" eaLnBrk="1" latinLnBrk="0" hangingPunct="1">
              <a:buFont typeface="Arial" panose="020B0604020202020204" pitchFamily="34" charset="0"/>
              <a:buChar char="•"/>
            </a:lvl6pPr>
            <a:lvl7pPr marL="2971800" indent="-228600" algn="l" defTabSz="914400" rtl="0" eaLnBrk="1" latinLnBrk="0" hangingPunct="1">
              <a:buFont typeface="Arial" panose="020B0604020202020204" pitchFamily="34" charset="0"/>
              <a:buChar char="•"/>
            </a:lvl7pPr>
            <a:lvl8pPr marL="3429000" indent="-228600" algn="l" defTabSz="914400" rtl="0" eaLnBrk="1" latinLnBrk="0" hangingPunct="1">
              <a:buFont typeface="Arial" panose="020B0604020202020204" pitchFamily="34" charset="0"/>
              <a:buChar char="•"/>
            </a:lvl8pPr>
            <a:lvl9pPr marL="3886200" indent="-228600" algn="l" defTabSz="914400" rtl="0" eaLnBrk="1" latinLnBrk="0" hangingPunct="1">
              <a:buFont typeface="Arial" panose="020B0604020202020204" pitchFamily="34" charset="0"/>
              <a:buChar char="•"/>
            </a:lvl9pPr>
          </a:lstStyle>
          <a:p>
            <a:r>
              <a:rPr lang="en-US" sz="3200" dirty="0">
                <a:latin typeface="Amerigo Md BT" panose="020E0603050506020204" pitchFamily="34" charset="0"/>
                <a:cs typeface="Segoe UI" panose="020B0502040204020203" pitchFamily="34" charset="0"/>
              </a:rPr>
              <a:t>Health Savings Account are a good tool, but not the only tool – and not always the best tool – to attain an employer’s objectives.</a:t>
            </a:r>
          </a:p>
          <a:p>
            <a:r>
              <a:rPr lang="en-US" sz="3200" dirty="0">
                <a:latin typeface="Amerigo Md BT" panose="020E0603050506020204" pitchFamily="34" charset="0"/>
                <a:cs typeface="Segoe UI" panose="020B0502040204020203" pitchFamily="34" charset="0"/>
              </a:rPr>
              <a:t>HSAs tend to put the burden of rising out-of-pocket costs on the employee.</a:t>
            </a:r>
          </a:p>
          <a:p>
            <a:r>
              <a:rPr lang="en-US" sz="3200" dirty="0">
                <a:latin typeface="Amerigo Md BT" panose="020E0603050506020204" pitchFamily="34" charset="0"/>
                <a:cs typeface="Segoe UI" panose="020B0502040204020203" pitchFamily="34" charset="0"/>
              </a:rPr>
              <a:t>HSAs can be a great benefit for some employees but a financial disaster for others, particularly those with chronic health problems</a:t>
            </a:r>
          </a:p>
          <a:p>
            <a:r>
              <a:rPr lang="en-US" sz="3200" dirty="0">
                <a:latin typeface="Amerigo Md BT" panose="020E0603050506020204" pitchFamily="34" charset="0"/>
                <a:cs typeface="Segoe UI" panose="020B0502040204020203" pitchFamily="34" charset="0"/>
              </a:rPr>
              <a:t>To get the most benefit from an HSA, an individual must have sufficient funds to be able to substantially fund their HSA each year while paying for their out-of-pocket medical expenses with other funds.</a:t>
            </a:r>
          </a:p>
        </p:txBody>
      </p:sp>
      <p:pic>
        <p:nvPicPr>
          <p:cNvPr id="5" name="Picture 2">
            <a:extLst>
              <a:ext uri="{FF2B5EF4-FFF2-40B4-BE49-F238E27FC236}">
                <a16:creationId xmlns:a16="http://schemas.microsoft.com/office/drawing/2014/main" id="{2CED4B6C-68F3-46E3-ADCE-B47D08E7C1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2E40FEC0-D071-4BC1-9F3A-DF2BB5E2DE55}"/>
              </a:ext>
            </a:extLst>
          </p:cNvPr>
          <p:cNvCxnSpPr/>
          <p:nvPr/>
        </p:nvCxnSpPr>
        <p:spPr>
          <a:xfrm>
            <a:off x="768626" y="1431235"/>
            <a:ext cx="10830339"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
        <p:nvSpPr>
          <p:cNvPr id="9" name="Footer Placeholder 2">
            <a:extLst>
              <a:ext uri="{FF2B5EF4-FFF2-40B4-BE49-F238E27FC236}">
                <a16:creationId xmlns:a16="http://schemas.microsoft.com/office/drawing/2014/main" id="{2214E9DD-C558-4B3C-9C65-DE8E837565A0}"/>
              </a:ext>
            </a:extLst>
          </p:cNvPr>
          <p:cNvSpPr>
            <a:spLocks noGrp="1"/>
          </p:cNvSpPr>
          <p:nvPr>
            <p:ph type="ftr" sz="quarter" idx="11"/>
          </p:nvPr>
        </p:nvSpPr>
        <p:spPr>
          <a:xfrm>
            <a:off x="-937437" y="6356349"/>
            <a:ext cx="4114800" cy="365125"/>
          </a:xfrm>
        </p:spPr>
        <p:txBody>
          <a:bodyPr/>
          <a:lstStyle/>
          <a:p>
            <a:r>
              <a:rPr lang="en-US" sz="1000">
                <a:latin typeface="Arial" panose="020B0604020202020204" pitchFamily="34" charset="0"/>
                <a:cs typeface="Arial" panose="020B0604020202020204" pitchFamily="34" charset="0"/>
              </a:rPr>
              <a:t>©2024 Advantage Administrators</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599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BB37-2F68-4CF7-8115-7C8DE85EC57E}"/>
              </a:ext>
            </a:extLst>
          </p:cNvPr>
          <p:cNvSpPr>
            <a:spLocks noGrp="1"/>
          </p:cNvSpPr>
          <p:nvPr>
            <p:ph type="title"/>
          </p:nvPr>
        </p:nvSpPr>
        <p:spPr>
          <a:xfrm>
            <a:off x="728870" y="2174046"/>
            <a:ext cx="10515600" cy="1325563"/>
          </a:xfrm>
        </p:spPr>
        <p:txBody>
          <a:bodyPr/>
          <a:lstStyle/>
          <a:p>
            <a:pPr algn="ctr"/>
            <a:r>
              <a:rPr lang="en-US" dirty="0">
                <a:latin typeface="Segoe UI" panose="020B0502040204020203" pitchFamily="34" charset="0"/>
              </a:rPr>
              <a:t>Thank You</a:t>
            </a:r>
          </a:p>
        </p:txBody>
      </p:sp>
      <p:cxnSp>
        <p:nvCxnSpPr>
          <p:cNvPr id="5" name="Straight Connector 4">
            <a:extLst>
              <a:ext uri="{FF2B5EF4-FFF2-40B4-BE49-F238E27FC236}">
                <a16:creationId xmlns:a16="http://schemas.microsoft.com/office/drawing/2014/main" id="{14CD068E-266C-4B17-B911-7FBCF3D9F8B6}"/>
              </a:ext>
            </a:extLst>
          </p:cNvPr>
          <p:cNvCxnSpPr/>
          <p:nvPr/>
        </p:nvCxnSpPr>
        <p:spPr>
          <a:xfrm>
            <a:off x="659296" y="3240156"/>
            <a:ext cx="10830339"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5D9C9208-E2C5-46E0-AFFA-7924045EB7C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12096CB1-93E9-4048-8C21-32EBA08FB31F}"/>
              </a:ext>
            </a:extLst>
          </p:cNvPr>
          <p:cNvSpPr txBox="1"/>
          <p:nvPr/>
        </p:nvSpPr>
        <p:spPr>
          <a:xfrm>
            <a:off x="2962053" y="3976566"/>
            <a:ext cx="6224823" cy="2492990"/>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Reach us anytime!</a:t>
            </a:r>
          </a:p>
          <a:p>
            <a:pPr algn="ctr"/>
            <a:r>
              <a:rPr lang="en-US" sz="2400" b="1" dirty="0">
                <a:latin typeface="Segoe UI" panose="020B0502040204020203" pitchFamily="34" charset="0"/>
                <a:cs typeface="Segoe UI" panose="020B0502040204020203" pitchFamily="34" charset="0"/>
              </a:rPr>
              <a:t>We are here to help you.</a:t>
            </a:r>
          </a:p>
          <a:p>
            <a:pPr algn="ctr"/>
            <a:endParaRPr lang="en-US"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Contact Fawn Wiebke at</a:t>
            </a:r>
          </a:p>
          <a:p>
            <a:pPr algn="ctr"/>
            <a:r>
              <a:rPr lang="en-US" dirty="0">
                <a:latin typeface="Segoe UI" panose="020B0502040204020203" pitchFamily="34" charset="0"/>
                <a:cs typeface="Segoe UI" panose="020B0502040204020203" pitchFamily="34" charset="0"/>
              </a:rPr>
              <a:t>(800) 383-1623</a:t>
            </a:r>
          </a:p>
          <a:p>
            <a:pPr algn="ctr"/>
            <a:r>
              <a:rPr lang="en-US" dirty="0">
                <a:latin typeface="Segoe UI" panose="020B0502040204020203" pitchFamily="34" charset="0"/>
                <a:cs typeface="Segoe UI" panose="020B0502040204020203" pitchFamily="34" charset="0"/>
              </a:rPr>
              <a:t>fawnw@advantageadmin.com</a:t>
            </a:r>
          </a:p>
          <a:p>
            <a:pPr algn="ctr"/>
            <a:endParaRPr lang="en-US"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Advantageadmin.com</a:t>
            </a:r>
          </a:p>
        </p:txBody>
      </p:sp>
      <p:sp>
        <p:nvSpPr>
          <p:cNvPr id="3" name="Footer Placeholder 2">
            <a:extLst>
              <a:ext uri="{FF2B5EF4-FFF2-40B4-BE49-F238E27FC236}">
                <a16:creationId xmlns:a16="http://schemas.microsoft.com/office/drawing/2014/main" id="{0521D4CD-5EE9-0F81-0E7E-F6B945FDFCDC}"/>
              </a:ext>
            </a:extLst>
          </p:cNvPr>
          <p:cNvSpPr>
            <a:spLocks noGrp="1"/>
          </p:cNvSpPr>
          <p:nvPr>
            <p:ph type="ftr" sz="quarter" idx="11"/>
          </p:nvPr>
        </p:nvSpPr>
        <p:spPr/>
        <p:txBody>
          <a:bodyPr/>
          <a:lstStyle/>
          <a:p>
            <a:r>
              <a:rPr lang="en-US"/>
              <a:t>©2024 Advantage Administrators</a:t>
            </a:r>
          </a:p>
        </p:txBody>
      </p:sp>
      <p:pic>
        <p:nvPicPr>
          <p:cNvPr id="4" name="Picture 2">
            <a:extLst>
              <a:ext uri="{FF2B5EF4-FFF2-40B4-BE49-F238E27FC236}">
                <a16:creationId xmlns:a16="http://schemas.microsoft.com/office/drawing/2014/main" id="{55B19C53-57E9-0079-0FA3-8AE3132629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7978" y="394521"/>
            <a:ext cx="3932971" cy="132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7"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A plate of salad with a fork&#10;&#10;Description automatically generated">
            <a:extLst>
              <a:ext uri="{FF2B5EF4-FFF2-40B4-BE49-F238E27FC236}">
                <a16:creationId xmlns:a16="http://schemas.microsoft.com/office/drawing/2014/main" id="{5EF1B52D-49B7-57BB-BFF5-4B60848902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03647" y="1785250"/>
            <a:ext cx="4730214" cy="3287499"/>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062C3EF-B0C2-D775-E99A-356253140C4D}"/>
              </a:ext>
            </a:extLst>
          </p:cNvPr>
          <p:cNvSpPr>
            <a:spLocks noGrp="1"/>
          </p:cNvSpPr>
          <p:nvPr>
            <p:ph type="title"/>
          </p:nvPr>
        </p:nvSpPr>
        <p:spPr>
          <a:xfrm>
            <a:off x="790418" y="291393"/>
            <a:ext cx="5692953" cy="2587131"/>
          </a:xfrm>
        </p:spPr>
        <p:txBody>
          <a:bodyPr anchor="b">
            <a:normAutofit/>
          </a:bodyPr>
          <a:lstStyle/>
          <a:p>
            <a:r>
              <a:rPr lang="en-US" sz="4800" dirty="0">
                <a:solidFill>
                  <a:schemeClr val="bg1"/>
                </a:solidFill>
              </a:rPr>
              <a:t>Beware the letter salad!</a:t>
            </a:r>
          </a:p>
        </p:txBody>
      </p:sp>
      <p:sp>
        <p:nvSpPr>
          <p:cNvPr id="3" name="Content Placeholder 2">
            <a:extLst>
              <a:ext uri="{FF2B5EF4-FFF2-40B4-BE49-F238E27FC236}">
                <a16:creationId xmlns:a16="http://schemas.microsoft.com/office/drawing/2014/main" id="{065B4278-6848-788E-01DB-F36AE21C23B8}"/>
              </a:ext>
            </a:extLst>
          </p:cNvPr>
          <p:cNvSpPr>
            <a:spLocks noGrp="1"/>
          </p:cNvSpPr>
          <p:nvPr>
            <p:ph idx="1"/>
          </p:nvPr>
        </p:nvSpPr>
        <p:spPr>
          <a:xfrm>
            <a:off x="637033" y="4466384"/>
            <a:ext cx="5692953" cy="2651110"/>
          </a:xfrm>
        </p:spPr>
        <p:txBody>
          <a:bodyPr anchor="ctr">
            <a:noAutofit/>
          </a:bodyPr>
          <a:lstStyle/>
          <a:p>
            <a:r>
              <a:rPr lang="en-US" sz="4000" dirty="0">
                <a:solidFill>
                  <a:schemeClr val="tx2"/>
                </a:solidFill>
              </a:rPr>
              <a:t>MSA</a:t>
            </a:r>
          </a:p>
          <a:p>
            <a:r>
              <a:rPr lang="en-US" sz="4000" dirty="0">
                <a:solidFill>
                  <a:schemeClr val="tx2"/>
                </a:solidFill>
              </a:rPr>
              <a:t>HFSA</a:t>
            </a:r>
          </a:p>
          <a:p>
            <a:r>
              <a:rPr lang="en-US" sz="4000" dirty="0">
                <a:solidFill>
                  <a:schemeClr val="tx2"/>
                </a:solidFill>
              </a:rPr>
              <a:t>LHFSA</a:t>
            </a:r>
          </a:p>
          <a:p>
            <a:r>
              <a:rPr lang="en-US" sz="4000" dirty="0">
                <a:solidFill>
                  <a:schemeClr val="tx2"/>
                </a:solidFill>
              </a:rPr>
              <a:t>HRA</a:t>
            </a:r>
          </a:p>
          <a:p>
            <a:endParaRPr lang="en-US" sz="4000" dirty="0">
              <a:solidFill>
                <a:schemeClr val="tx2"/>
              </a:solidFill>
            </a:endParaRPr>
          </a:p>
          <a:p>
            <a:endParaRPr lang="en-US" sz="4000" dirty="0">
              <a:solidFill>
                <a:schemeClr val="tx2"/>
              </a:solidFill>
            </a:endParaRPr>
          </a:p>
        </p:txBody>
      </p:sp>
      <p:sp>
        <p:nvSpPr>
          <p:cNvPr id="4" name="Footer Placeholder 3">
            <a:extLst>
              <a:ext uri="{FF2B5EF4-FFF2-40B4-BE49-F238E27FC236}">
                <a16:creationId xmlns:a16="http://schemas.microsoft.com/office/drawing/2014/main" id="{3F6CCF48-0234-5A70-0BB3-0897B0A6EBDA}"/>
              </a:ext>
            </a:extLst>
          </p:cNvPr>
          <p:cNvSpPr>
            <a:spLocks noGrp="1"/>
          </p:cNvSpPr>
          <p:nvPr>
            <p:ph type="ftr" sz="quarter" idx="11"/>
          </p:nvPr>
        </p:nvSpPr>
        <p:spPr>
          <a:xfrm rot="5400000">
            <a:off x="10040112" y="4032504"/>
            <a:ext cx="3657600" cy="640080"/>
          </a:xfrm>
        </p:spPr>
        <p:txBody>
          <a:bodyPr anchor="ctr">
            <a:normAutofit/>
          </a:bodyPr>
          <a:lstStyle/>
          <a:p>
            <a:pPr>
              <a:spcAft>
                <a:spcPts val="600"/>
              </a:spcAft>
            </a:pPr>
            <a:r>
              <a:rPr lang="en-US" sz="1000">
                <a:solidFill>
                  <a:schemeClr val="tx2"/>
                </a:solidFill>
              </a:rPr>
              <a:t>©2024 Advantage Administrators</a:t>
            </a:r>
          </a:p>
        </p:txBody>
      </p:sp>
      <p:sp>
        <p:nvSpPr>
          <p:cNvPr id="8" name="TextBox 7">
            <a:extLst>
              <a:ext uri="{FF2B5EF4-FFF2-40B4-BE49-F238E27FC236}">
                <a16:creationId xmlns:a16="http://schemas.microsoft.com/office/drawing/2014/main" id="{D473E32E-9A28-8D8F-6965-5090AABDF079}"/>
              </a:ext>
            </a:extLst>
          </p:cNvPr>
          <p:cNvSpPr txBox="1"/>
          <p:nvPr/>
        </p:nvSpPr>
        <p:spPr>
          <a:xfrm>
            <a:off x="3924649" y="3714985"/>
            <a:ext cx="3137095" cy="2554545"/>
          </a:xfrm>
          <a:prstGeom prst="rect">
            <a:avLst/>
          </a:prstGeom>
          <a:noFill/>
        </p:spPr>
        <p:txBody>
          <a:bodyPr wrap="square" rtlCol="0">
            <a:spAutoFit/>
          </a:bodyPr>
          <a:lstStyle/>
          <a:p>
            <a:pPr marL="285750" indent="-285750">
              <a:buFont typeface="Arial" panose="020B0604020202020204" pitchFamily="34" charset="0"/>
              <a:buChar char="•"/>
            </a:pPr>
            <a:r>
              <a:rPr lang="en-US" sz="4000" dirty="0"/>
              <a:t>Retiree HRA</a:t>
            </a:r>
          </a:p>
          <a:p>
            <a:pPr marL="285750" indent="-285750">
              <a:buFont typeface="Arial" panose="020B0604020202020204" pitchFamily="34" charset="0"/>
              <a:buChar char="•"/>
            </a:pPr>
            <a:r>
              <a:rPr lang="en-US" sz="4000" dirty="0"/>
              <a:t>PSF</a:t>
            </a:r>
          </a:p>
          <a:p>
            <a:pPr marL="285750" indent="-285750">
              <a:buFont typeface="Arial" panose="020B0604020202020204" pitchFamily="34" charset="0"/>
              <a:buChar char="•"/>
            </a:pPr>
            <a:r>
              <a:rPr lang="en-US" sz="4000" dirty="0"/>
              <a:t>EBHRA</a:t>
            </a:r>
          </a:p>
          <a:p>
            <a:pPr marL="285750" indent="-285750">
              <a:buFont typeface="Arial" panose="020B0604020202020204" pitchFamily="34" charset="0"/>
              <a:buChar char="•"/>
            </a:pPr>
            <a:r>
              <a:rPr lang="en-US" sz="4000" dirty="0"/>
              <a:t>ICHRA</a:t>
            </a:r>
          </a:p>
        </p:txBody>
      </p:sp>
      <p:sp>
        <p:nvSpPr>
          <p:cNvPr id="9" name="TextBox 8">
            <a:extLst>
              <a:ext uri="{FF2B5EF4-FFF2-40B4-BE49-F238E27FC236}">
                <a16:creationId xmlns:a16="http://schemas.microsoft.com/office/drawing/2014/main" id="{1A30E74B-156E-3E37-2BBE-007110849146}"/>
              </a:ext>
            </a:extLst>
          </p:cNvPr>
          <p:cNvSpPr txBox="1"/>
          <p:nvPr/>
        </p:nvSpPr>
        <p:spPr>
          <a:xfrm>
            <a:off x="7793502" y="4881489"/>
            <a:ext cx="2530826"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a:t>MERP</a:t>
            </a:r>
          </a:p>
          <a:p>
            <a:pPr marL="571500" indent="-571500">
              <a:buFont typeface="Arial" panose="020B0604020202020204" pitchFamily="34" charset="0"/>
              <a:buChar char="•"/>
            </a:pPr>
            <a:r>
              <a:rPr lang="en-US" sz="4000" dirty="0"/>
              <a:t>QSEHRA</a:t>
            </a:r>
          </a:p>
        </p:txBody>
      </p:sp>
    </p:spTree>
    <p:extLst>
      <p:ext uri="{BB962C8B-B14F-4D97-AF65-F5344CB8AC3E}">
        <p14:creationId xmlns:p14="http://schemas.microsoft.com/office/powerpoint/2010/main" val="320550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7E23-9926-5F3E-7114-0542998E368B}"/>
              </a:ext>
            </a:extLst>
          </p:cNvPr>
          <p:cNvSpPr>
            <a:spLocks noGrp="1"/>
          </p:cNvSpPr>
          <p:nvPr>
            <p:ph type="title"/>
          </p:nvPr>
        </p:nvSpPr>
        <p:spPr/>
        <p:txBody>
          <a:bodyPr/>
          <a:lstStyle/>
          <a:p>
            <a:r>
              <a:rPr lang="en-US" dirty="0">
                <a:latin typeface="Abadi" panose="020B0604020104020204" pitchFamily="34" charset="0"/>
              </a:rPr>
              <a:t>When did Health Savings Accounts Start?</a:t>
            </a:r>
          </a:p>
        </p:txBody>
      </p:sp>
      <p:sp>
        <p:nvSpPr>
          <p:cNvPr id="4" name="Footer Placeholder 3">
            <a:extLst>
              <a:ext uri="{FF2B5EF4-FFF2-40B4-BE49-F238E27FC236}">
                <a16:creationId xmlns:a16="http://schemas.microsoft.com/office/drawing/2014/main" id="{F17F6025-D958-575F-0F1E-FED099A6E764}"/>
              </a:ext>
            </a:extLst>
          </p:cNvPr>
          <p:cNvSpPr>
            <a:spLocks noGrp="1"/>
          </p:cNvSpPr>
          <p:nvPr>
            <p:ph type="ftr" sz="quarter" idx="11"/>
          </p:nvPr>
        </p:nvSpPr>
        <p:spPr/>
        <p:txBody>
          <a:bodyPr/>
          <a:lstStyle/>
          <a:p>
            <a:r>
              <a:rPr lang="en-US"/>
              <a:t>©2024 Advantage Administrators</a:t>
            </a:r>
            <a:endParaRPr lang="en-US" dirty="0"/>
          </a:p>
        </p:txBody>
      </p:sp>
      <p:pic>
        <p:nvPicPr>
          <p:cNvPr id="5" name="Picture 2">
            <a:extLst>
              <a:ext uri="{FF2B5EF4-FFF2-40B4-BE49-F238E27FC236}">
                <a16:creationId xmlns:a16="http://schemas.microsoft.com/office/drawing/2014/main" id="{4BC3DBAF-9864-02FE-BDE7-4782BD44E277}"/>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832547" y="6185313"/>
            <a:ext cx="1042506" cy="3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4A1A696E-77BD-C85A-95C7-043108262614}"/>
              </a:ext>
            </a:extLst>
          </p:cNvPr>
          <p:cNvSpPr txBox="1"/>
          <p:nvPr/>
        </p:nvSpPr>
        <p:spPr>
          <a:xfrm>
            <a:off x="838200" y="1519311"/>
            <a:ext cx="6800557"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t>Legislation authorizing Health Savings Accounts was signed by President George W. Bush on December 8, 2003.</a:t>
            </a:r>
          </a:p>
          <a:p>
            <a:pPr marL="285750" indent="-285750">
              <a:buFont typeface="Arial" panose="020B0604020202020204" pitchFamily="34" charset="0"/>
              <a:buChar char="•"/>
            </a:pPr>
            <a:r>
              <a:rPr lang="en-US" sz="3600" dirty="0"/>
              <a:t>The law went into effect on January 2, 2004.</a:t>
            </a:r>
          </a:p>
          <a:p>
            <a:pPr marL="285750" indent="-285750">
              <a:buFont typeface="Arial" panose="020B0604020202020204" pitchFamily="34" charset="0"/>
              <a:buChar char="•"/>
            </a:pPr>
            <a:r>
              <a:rPr lang="en-US" sz="3600" dirty="0"/>
              <a:t>Health Savings Accounts have been around for 20 years.</a:t>
            </a:r>
          </a:p>
        </p:txBody>
      </p:sp>
      <p:pic>
        <p:nvPicPr>
          <p:cNvPr id="9" name="Picture 8" descr="A person in a suit and tie&#10;&#10;Description automatically generated">
            <a:extLst>
              <a:ext uri="{FF2B5EF4-FFF2-40B4-BE49-F238E27FC236}">
                <a16:creationId xmlns:a16="http://schemas.microsoft.com/office/drawing/2014/main" id="{76FABB49-9A26-FCD4-141A-72ACFDD86FA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53400" y="1726275"/>
            <a:ext cx="3242405" cy="4290788"/>
          </a:xfrm>
          <a:prstGeom prst="rect">
            <a:avLst/>
          </a:prstGeom>
        </p:spPr>
      </p:pic>
    </p:spTree>
    <p:extLst>
      <p:ext uri="{BB962C8B-B14F-4D97-AF65-F5344CB8AC3E}">
        <p14:creationId xmlns:p14="http://schemas.microsoft.com/office/powerpoint/2010/main" val="391970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C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pushing an elderly person in a wheelchair&#10;&#10;Description automatically generated">
            <a:extLst>
              <a:ext uri="{FF2B5EF4-FFF2-40B4-BE49-F238E27FC236}">
                <a16:creationId xmlns:a16="http://schemas.microsoft.com/office/drawing/2014/main" id="{FD9FE232-E2C5-841A-D316-684EDE41949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6228" y="682625"/>
            <a:ext cx="5922498" cy="4395812"/>
          </a:xfrm>
        </p:spPr>
      </p:pic>
      <p:pic>
        <p:nvPicPr>
          <p:cNvPr id="7" name="Picture 2">
            <a:extLst>
              <a:ext uri="{FF2B5EF4-FFF2-40B4-BE49-F238E27FC236}">
                <a16:creationId xmlns:a16="http://schemas.microsoft.com/office/drawing/2014/main" id="{C35FE8DF-1D9C-A22D-9208-618D57E7FDB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32123" y="5936778"/>
            <a:ext cx="723290" cy="2401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6F61D7F-F777-A1BF-5CED-856CA6B069A3}"/>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j-lt"/>
                <a:ea typeface="+mj-ea"/>
                <a:cs typeface="+mj-cs"/>
              </a:rPr>
              <a:t>Healthcare Costs in Retirement are Increasing Steadily.</a:t>
            </a:r>
          </a:p>
        </p:txBody>
      </p:sp>
      <p:sp>
        <p:nvSpPr>
          <p:cNvPr id="4" name="Footer Placeholder 3">
            <a:extLst>
              <a:ext uri="{FF2B5EF4-FFF2-40B4-BE49-F238E27FC236}">
                <a16:creationId xmlns:a16="http://schemas.microsoft.com/office/drawing/2014/main" id="{AD895FEF-3265-A38A-491F-B3F579B4A5A0}"/>
              </a:ext>
            </a:extLst>
          </p:cNvPr>
          <p:cNvSpPr>
            <a:spLocks noGrp="1"/>
          </p:cNvSpPr>
          <p:nvPr>
            <p:ph type="ftr" sz="quarter" idx="11"/>
          </p:nvPr>
        </p:nvSpPr>
        <p:spPr>
          <a:xfrm>
            <a:off x="590550" y="6356350"/>
            <a:ext cx="4114800" cy="365125"/>
          </a:xfrm>
        </p:spPr>
        <p:txBody>
          <a:bodyPr vert="horz" lIns="91440" tIns="45720" rIns="91440" bIns="45720" rtlCol="0" anchor="ctr">
            <a:normAutofit/>
          </a:bodyPr>
          <a:lstStyle/>
          <a:p>
            <a:pPr algn="l">
              <a:spcAft>
                <a:spcPts val="600"/>
              </a:spcAft>
            </a:pPr>
            <a:r>
              <a:rPr lang="en-US" kern="1200">
                <a:solidFill>
                  <a:srgbClr val="FFFFFF">
                    <a:alpha val="80000"/>
                  </a:srgbClr>
                </a:solidFill>
                <a:latin typeface="+mn-lt"/>
                <a:ea typeface="+mn-ea"/>
                <a:cs typeface="+mn-cs"/>
              </a:rPr>
              <a:t>©2024 Advantage Administrators</a:t>
            </a:r>
          </a:p>
        </p:txBody>
      </p:sp>
    </p:spTree>
    <p:extLst>
      <p:ext uri="{BB962C8B-B14F-4D97-AF65-F5344CB8AC3E}">
        <p14:creationId xmlns:p14="http://schemas.microsoft.com/office/powerpoint/2010/main" val="347089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E1D56-3171-3515-29D4-EDA4B58C3D0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8BA0FA8-F138-B332-AAAF-94915A29799D}"/>
              </a:ext>
            </a:extLst>
          </p:cNvPr>
          <p:cNvSpPr>
            <a:spLocks noGrp="1"/>
          </p:cNvSpPr>
          <p:nvPr>
            <p:ph type="title"/>
          </p:nvPr>
        </p:nvSpPr>
        <p:spPr/>
        <p:txBody>
          <a:bodyPr/>
          <a:lstStyle/>
          <a:p>
            <a:endParaRPr lang="en-US"/>
          </a:p>
        </p:txBody>
      </p:sp>
      <p:pic>
        <p:nvPicPr>
          <p:cNvPr id="5" name="Picture 2">
            <a:extLst>
              <a:ext uri="{FF2B5EF4-FFF2-40B4-BE49-F238E27FC236}">
                <a16:creationId xmlns:a16="http://schemas.microsoft.com/office/drawing/2014/main" id="{EA6B1687-05F2-3D86-76CB-11D80521086D}"/>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bwMode="auto">
          <a:xfrm>
            <a:off x="5574747" y="3824494"/>
            <a:ext cx="1042506" cy="35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id="{84AF4444-3958-5164-CB38-8B0DE3853B43}"/>
              </a:ext>
            </a:extLst>
          </p:cNvPr>
          <p:cNvSpPr>
            <a:spLocks noGrp="1"/>
          </p:cNvSpPr>
          <p:nvPr>
            <p:ph type="ftr" sz="quarter" idx="11"/>
          </p:nvPr>
        </p:nvSpPr>
        <p:spPr/>
        <p:txBody>
          <a:bodyPr/>
          <a:lstStyle/>
          <a:p>
            <a:r>
              <a:rPr lang="en-US"/>
              <a:t>©2024 Advantage Administrators</a:t>
            </a:r>
            <a:endParaRPr lang="en-US" dirty="0"/>
          </a:p>
        </p:txBody>
      </p:sp>
      <p:pic>
        <p:nvPicPr>
          <p:cNvPr id="3" name="Picture 2">
            <a:extLst>
              <a:ext uri="{FF2B5EF4-FFF2-40B4-BE49-F238E27FC236}">
                <a16:creationId xmlns:a16="http://schemas.microsoft.com/office/drawing/2014/main" id="{38BFE524-DFB9-E86B-5192-8164266513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926" y="0"/>
            <a:ext cx="10691445" cy="6185313"/>
          </a:xfrm>
          <a:prstGeom prst="rect">
            <a:avLst/>
          </a:prstGeom>
        </p:spPr>
      </p:pic>
    </p:spTree>
    <p:extLst>
      <p:ext uri="{BB962C8B-B14F-4D97-AF65-F5344CB8AC3E}">
        <p14:creationId xmlns:p14="http://schemas.microsoft.com/office/powerpoint/2010/main" val="344639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a:extLst>
              <a:ext uri="{FF2B5EF4-FFF2-40B4-BE49-F238E27FC236}">
                <a16:creationId xmlns:a16="http://schemas.microsoft.com/office/drawing/2014/main" id="{8F4C0317-7898-450E-9734-BE20239389B9}"/>
              </a:ext>
            </a:extLst>
          </p:cNvPr>
          <p:cNvSpPr/>
          <p:nvPr/>
        </p:nvSpPr>
        <p:spPr bwMode="auto">
          <a:xfrm>
            <a:off x="1" y="5198331"/>
            <a:ext cx="6024890" cy="7715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8584" tIns="102867" rIns="128584" bIns="102867" numCol="1" spcCol="0" rtlCol="0" fromWordArt="0" anchor="t" anchorCtr="0" forceAA="0" compatLnSpc="1">
            <a:prstTxWarp prst="textNoShape">
              <a:avLst/>
            </a:prstTxWarp>
            <a:noAutofit/>
          </a:bodyPr>
          <a:lstStyle/>
          <a:p>
            <a:pPr algn="l"/>
            <a:endParaRPr lang="en-US" sz="1406" dirty="0">
              <a:solidFill>
                <a:schemeClr val="tx1"/>
              </a:solidFill>
              <a:latin typeface="Segoe UI" panose="020B0502040204020203" pitchFamily="34" charset="0"/>
              <a:cs typeface="Segoe UI Semilight" panose="020B0402040204020203" pitchFamily="34" charset="0"/>
            </a:endParaRPr>
          </a:p>
        </p:txBody>
      </p:sp>
      <p:sp>
        <p:nvSpPr>
          <p:cNvPr id="215" name="Rectangle 214">
            <a:extLst>
              <a:ext uri="{FF2B5EF4-FFF2-40B4-BE49-F238E27FC236}">
                <a16:creationId xmlns:a16="http://schemas.microsoft.com/office/drawing/2014/main" id="{AF1E25F7-2103-4F78-8838-CD6397A4F976}"/>
              </a:ext>
            </a:extLst>
          </p:cNvPr>
          <p:cNvSpPr/>
          <p:nvPr/>
        </p:nvSpPr>
        <p:spPr bwMode="auto">
          <a:xfrm>
            <a:off x="6210564" y="5198331"/>
            <a:ext cx="5981437" cy="7715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8584" tIns="102867" rIns="128584" bIns="102867" numCol="1" spcCol="0" rtlCol="0" fromWordArt="0" anchor="t" anchorCtr="0" forceAA="0" compatLnSpc="1">
            <a:prstTxWarp prst="textNoShape">
              <a:avLst/>
            </a:prstTxWarp>
            <a:noAutofit/>
          </a:bodyPr>
          <a:lstStyle/>
          <a:p>
            <a:pPr algn="l"/>
            <a:endParaRPr lang="en-US" sz="1406" dirty="0">
              <a:solidFill>
                <a:schemeClr val="tx2"/>
              </a:solidFill>
              <a:latin typeface="Segoe UI" panose="020B0502040204020203" pitchFamily="34" charset="0"/>
              <a:cs typeface="Segoe UI Semilight" panose="020B0402040204020203" pitchFamily="34" charset="0"/>
            </a:endParaRPr>
          </a:p>
        </p:txBody>
      </p:sp>
      <p:sp>
        <p:nvSpPr>
          <p:cNvPr id="212" name="Rectangle 211">
            <a:extLst>
              <a:ext uri="{FF2B5EF4-FFF2-40B4-BE49-F238E27FC236}">
                <a16:creationId xmlns:a16="http://schemas.microsoft.com/office/drawing/2014/main" id="{34B99564-8E27-4E48-8E7C-ABF9C85051EE}"/>
              </a:ext>
            </a:extLst>
          </p:cNvPr>
          <p:cNvSpPr/>
          <p:nvPr/>
        </p:nvSpPr>
        <p:spPr bwMode="auto">
          <a:xfrm>
            <a:off x="1" y="1821706"/>
            <a:ext cx="6024890" cy="7715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8584" tIns="102867" rIns="128584" bIns="102867" numCol="1" spcCol="0" rtlCol="0" fromWordArt="0" anchor="t" anchorCtr="0" forceAA="0" compatLnSpc="1">
            <a:prstTxWarp prst="textNoShape">
              <a:avLst/>
            </a:prstTxWarp>
            <a:noAutofit/>
          </a:bodyPr>
          <a:lstStyle/>
          <a:p>
            <a:pPr algn="l"/>
            <a:endParaRPr lang="en-US" sz="1406" dirty="0">
              <a:solidFill>
                <a:schemeClr val="tx1"/>
              </a:solidFill>
              <a:latin typeface="Segoe UI" panose="020B0502040204020203" pitchFamily="34" charset="0"/>
              <a:cs typeface="Segoe UI Semilight" panose="020B0402040204020203" pitchFamily="34" charset="0"/>
            </a:endParaRPr>
          </a:p>
        </p:txBody>
      </p:sp>
      <p:sp>
        <p:nvSpPr>
          <p:cNvPr id="213" name="Rectangle 212">
            <a:extLst>
              <a:ext uri="{FF2B5EF4-FFF2-40B4-BE49-F238E27FC236}">
                <a16:creationId xmlns:a16="http://schemas.microsoft.com/office/drawing/2014/main" id="{CBD1209B-C431-424A-8B7C-7356A6FABA51}"/>
              </a:ext>
            </a:extLst>
          </p:cNvPr>
          <p:cNvSpPr/>
          <p:nvPr/>
        </p:nvSpPr>
        <p:spPr bwMode="auto">
          <a:xfrm>
            <a:off x="6210564" y="1821706"/>
            <a:ext cx="5981437" cy="7715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8584" tIns="102867" rIns="128584" bIns="102867" numCol="1" spcCol="0" rtlCol="0" fromWordArt="0" anchor="t" anchorCtr="0" forceAA="0" compatLnSpc="1">
            <a:prstTxWarp prst="textNoShape">
              <a:avLst/>
            </a:prstTxWarp>
            <a:noAutofit/>
          </a:bodyPr>
          <a:lstStyle/>
          <a:p>
            <a:pPr algn="l"/>
            <a:endParaRPr lang="en-US" sz="1406" dirty="0">
              <a:solidFill>
                <a:schemeClr val="tx2"/>
              </a:solidFill>
              <a:latin typeface="Segoe UI" panose="020B0502040204020203" pitchFamily="34" charset="0"/>
              <a:cs typeface="Segoe UI Semilight" panose="020B0402040204020203" pitchFamily="34" charset="0"/>
            </a:endParaRPr>
          </a:p>
        </p:txBody>
      </p:sp>
      <p:sp>
        <p:nvSpPr>
          <p:cNvPr id="2" name="Title 1">
            <a:extLst>
              <a:ext uri="{FF2B5EF4-FFF2-40B4-BE49-F238E27FC236}">
                <a16:creationId xmlns:a16="http://schemas.microsoft.com/office/drawing/2014/main" id="{DA1AA716-3B1C-4FF7-8E65-780111DEBAA7}"/>
              </a:ext>
            </a:extLst>
          </p:cNvPr>
          <p:cNvSpPr>
            <a:spLocks noGrp="1"/>
          </p:cNvSpPr>
          <p:nvPr>
            <p:ph type="title"/>
          </p:nvPr>
        </p:nvSpPr>
        <p:spPr>
          <a:xfrm>
            <a:off x="276135" y="639719"/>
            <a:ext cx="11631598" cy="752099"/>
          </a:xfrm>
        </p:spPr>
        <p:txBody>
          <a:bodyPr>
            <a:normAutofit/>
          </a:bodyPr>
          <a:lstStyle/>
          <a:p>
            <a:pPr algn="ctr"/>
            <a:r>
              <a:rPr lang="en-US" dirty="0">
                <a:latin typeface="Segoe UI" panose="020B0502040204020203" pitchFamily="34" charset="0"/>
              </a:rPr>
              <a:t>Healthcare Costs in Retirement are Increasing</a:t>
            </a:r>
          </a:p>
        </p:txBody>
      </p:sp>
      <p:sp>
        <p:nvSpPr>
          <p:cNvPr id="6" name="Rectangle 5">
            <a:extLst>
              <a:ext uri="{FF2B5EF4-FFF2-40B4-BE49-F238E27FC236}">
                <a16:creationId xmlns:a16="http://schemas.microsoft.com/office/drawing/2014/main" id="{4F4C79EF-4DE3-4720-8B72-216BBB6531DD}"/>
              </a:ext>
            </a:extLst>
          </p:cNvPr>
          <p:cNvSpPr/>
          <p:nvPr/>
        </p:nvSpPr>
        <p:spPr>
          <a:xfrm>
            <a:off x="1248382" y="5400142"/>
            <a:ext cx="4457121" cy="395236"/>
          </a:xfrm>
          <a:prstGeom prst="rect">
            <a:avLst/>
          </a:prstGeom>
        </p:spPr>
        <p:txBody>
          <a:bodyPr wrap="square" lIns="182874">
            <a:spAutoFit/>
          </a:bodyPr>
          <a:lstStyle/>
          <a:p>
            <a:pPr defTabSz="914353">
              <a:defRPr/>
            </a:pPr>
            <a:r>
              <a:rPr lang="en-US" sz="984" dirty="0">
                <a:latin typeface="Segoe UI" panose="020B0502040204020203" pitchFamily="34" charset="0"/>
                <a:ea typeface="Times New Roman" panose="02020603050405020304" pitchFamily="18" charset="0"/>
                <a:cs typeface="Arial" panose="020B0604020202020204" pitchFamily="34" charset="0"/>
              </a:rPr>
              <a:t>Milliman Medical Index calculates the total annual cost of healthcare for an American family of four covered by employer healthcare coverage.</a:t>
            </a:r>
            <a:endParaRPr lang="en-US" sz="984" dirty="0">
              <a:latin typeface="Segoe UI" panose="020B0502040204020203" pitchFamily="34" charset="0"/>
              <a:ea typeface="Calibri" panose="020F050202020403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14AEA44B-F039-4438-89E5-9D106E1656CB}"/>
              </a:ext>
            </a:extLst>
          </p:cNvPr>
          <p:cNvGraphicFramePr/>
          <p:nvPr>
            <p:extLst>
              <p:ext uri="{D42A27DB-BD31-4B8C-83A1-F6EECF244321}">
                <p14:modId xmlns:p14="http://schemas.microsoft.com/office/powerpoint/2010/main" val="1377939614"/>
              </p:ext>
            </p:extLst>
          </p:nvPr>
        </p:nvGraphicFramePr>
        <p:xfrm>
          <a:off x="232461" y="2777497"/>
          <a:ext cx="4897927" cy="229664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0EE96B55-1244-412B-B607-0B8F9524FDFD}"/>
              </a:ext>
            </a:extLst>
          </p:cNvPr>
          <p:cNvSpPr/>
          <p:nvPr/>
        </p:nvSpPr>
        <p:spPr>
          <a:xfrm>
            <a:off x="7363246" y="5400142"/>
            <a:ext cx="4612712" cy="395236"/>
          </a:xfrm>
          <a:prstGeom prst="rect">
            <a:avLst/>
          </a:prstGeom>
        </p:spPr>
        <p:txBody>
          <a:bodyPr wrap="square" lIns="182874">
            <a:spAutoFit/>
          </a:bodyPr>
          <a:lstStyle/>
          <a:p>
            <a:pPr defTabSz="914353">
              <a:defRPr/>
            </a:pPr>
            <a:r>
              <a:rPr lang="en-US" sz="984" spc="-50" dirty="0">
                <a:latin typeface="Segoe UI" panose="020B0502040204020203" pitchFamily="34" charset="0"/>
                <a:ea typeface="Times New Roman" panose="02020603050405020304" pitchFamily="18" charset="0"/>
                <a:cs typeface="Arial" panose="020B0604020202020204" pitchFamily="34" charset="0"/>
              </a:rPr>
              <a:t>A 65-year-old couple retiring this year will need an average of $285,000 to cover medical expenses throughout retirement, excluding long-term care expenses.</a:t>
            </a:r>
            <a:endParaRPr lang="en-US" sz="984" spc="-50" dirty="0">
              <a:latin typeface="Segoe UI" panose="020B0502040204020203"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273EBF-038B-4103-969D-0E253B80EE7D}"/>
              </a:ext>
            </a:extLst>
          </p:cNvPr>
          <p:cNvSpPr txBox="1"/>
          <p:nvPr/>
        </p:nvSpPr>
        <p:spPr>
          <a:xfrm>
            <a:off x="497477" y="6160016"/>
            <a:ext cx="2203661" cy="205890"/>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kumimoji="0" sz="1050" b="0" i="0" u="none" strike="noStrike" kern="0" cap="none" spc="0" normalizeH="0" baseline="0">
                <a:ln>
                  <a:noFill/>
                </a:ln>
                <a:solidFill>
                  <a:sysClr val="windowText" lastClr="000000"/>
                </a:solidFill>
                <a:effectLst/>
                <a:uLnTx/>
                <a:uFillTx/>
                <a:cs typeface="Arial" panose="020B0604020202020204" pitchFamily="34" charset="0"/>
              </a:defRPr>
            </a:lvl1pPr>
          </a:lstStyle>
          <a:p>
            <a:r>
              <a:rPr lang="en-US" sz="738" dirty="0">
                <a:solidFill>
                  <a:schemeClr val="tx1"/>
                </a:solidFill>
                <a:latin typeface="Segoe UI" panose="020B0502040204020203" pitchFamily="34" charset="0"/>
              </a:rPr>
              <a:t>Source: 2018 Milliman Medical Index – May 2018</a:t>
            </a:r>
          </a:p>
        </p:txBody>
      </p:sp>
      <p:sp>
        <p:nvSpPr>
          <p:cNvPr id="16" name="TextBox 15">
            <a:extLst>
              <a:ext uri="{FF2B5EF4-FFF2-40B4-BE49-F238E27FC236}">
                <a16:creationId xmlns:a16="http://schemas.microsoft.com/office/drawing/2014/main" id="{FF2D3896-8E2B-443F-8B57-CBDA8524A6C9}"/>
              </a:ext>
            </a:extLst>
          </p:cNvPr>
          <p:cNvSpPr txBox="1"/>
          <p:nvPr/>
        </p:nvSpPr>
        <p:spPr>
          <a:xfrm>
            <a:off x="6604166" y="6160016"/>
            <a:ext cx="2509353" cy="205890"/>
          </a:xfrm>
          <a:prstGeom prst="rect">
            <a:avLst/>
          </a:prstGeom>
          <a:noFill/>
        </p:spPr>
        <p:txBody>
          <a:bodyPr wrap="square" rtlCol="0">
            <a:spAutoFit/>
          </a:bodyPr>
          <a:lstStyle>
            <a:defPPr>
              <a:defRPr lang="en-US"/>
            </a:defPPr>
            <a:lvl1pPr marR="0" lvl="0" indent="0" defTabSz="914400" fontAlgn="auto">
              <a:lnSpc>
                <a:spcPct val="100000"/>
              </a:lnSpc>
              <a:spcBef>
                <a:spcPts val="0"/>
              </a:spcBef>
              <a:spcAft>
                <a:spcPts val="0"/>
              </a:spcAft>
              <a:buClrTx/>
              <a:buSzTx/>
              <a:buFontTx/>
              <a:buNone/>
              <a:tabLst/>
              <a:defRPr kumimoji="0" sz="1050" b="0" i="0" u="none" strike="noStrike" kern="0" cap="none" spc="0" normalizeH="0" baseline="0">
                <a:ln>
                  <a:noFill/>
                </a:ln>
                <a:solidFill>
                  <a:sysClr val="windowText" lastClr="000000"/>
                </a:solidFill>
                <a:effectLst/>
                <a:uLnTx/>
                <a:uFillTx/>
                <a:cs typeface="Arial" panose="020B0604020202020204" pitchFamily="34" charset="0"/>
              </a:defRPr>
            </a:lvl1pPr>
          </a:lstStyle>
          <a:p>
            <a:r>
              <a:rPr lang="en-US" sz="738" dirty="0">
                <a:solidFill>
                  <a:schemeClr val="tx1"/>
                </a:solidFill>
                <a:latin typeface="Segoe UI" panose="020B0502040204020203" pitchFamily="34" charset="0"/>
              </a:rPr>
              <a:t>Source: Fidelity – April 2019</a:t>
            </a:r>
          </a:p>
        </p:txBody>
      </p:sp>
      <p:grpSp>
        <p:nvGrpSpPr>
          <p:cNvPr id="32" name="Group 31">
            <a:extLst>
              <a:ext uri="{FF2B5EF4-FFF2-40B4-BE49-F238E27FC236}">
                <a16:creationId xmlns:a16="http://schemas.microsoft.com/office/drawing/2014/main" id="{19C92468-61DB-49AC-8B1A-9D57D9C6446E}"/>
              </a:ext>
            </a:extLst>
          </p:cNvPr>
          <p:cNvGrpSpPr/>
          <p:nvPr/>
        </p:nvGrpSpPr>
        <p:grpSpPr>
          <a:xfrm>
            <a:off x="6727936" y="3299999"/>
            <a:ext cx="3073641" cy="646331"/>
            <a:chOff x="6570344" y="2680601"/>
            <a:chExt cx="4075384" cy="856978"/>
          </a:xfrm>
        </p:grpSpPr>
        <p:sp>
          <p:nvSpPr>
            <p:cNvPr id="18" name="Rectangle 17">
              <a:extLst>
                <a:ext uri="{FF2B5EF4-FFF2-40B4-BE49-F238E27FC236}">
                  <a16:creationId xmlns:a16="http://schemas.microsoft.com/office/drawing/2014/main" id="{DAEA1E67-27D1-40E6-81B1-56C3194D22F3}"/>
                </a:ext>
              </a:extLst>
            </p:cNvPr>
            <p:cNvSpPr/>
            <p:nvPr/>
          </p:nvSpPr>
          <p:spPr>
            <a:xfrm>
              <a:off x="7897104" y="2680601"/>
              <a:ext cx="2748624" cy="856978"/>
            </a:xfrm>
            <a:prstGeom prst="rect">
              <a:avLst/>
            </a:prstGeom>
          </p:spPr>
          <p:txBody>
            <a:bodyPr wrap="none">
              <a:spAutoFit/>
            </a:bodyPr>
            <a:lstStyle/>
            <a:p>
              <a:pPr defTabSz="914353">
                <a:defRPr/>
              </a:pPr>
              <a:r>
                <a:rPr lang="en-US" sz="3600" baseline="20000" dirty="0">
                  <a:latin typeface="Segoe UI" panose="020B0502040204020203" pitchFamily="34" charset="0"/>
                  <a:cs typeface="Arial" panose="020B0604020202020204" pitchFamily="34" charset="0"/>
                </a:rPr>
                <a:t>$</a:t>
              </a:r>
              <a:r>
                <a:rPr lang="en-US" sz="3600" b="1" dirty="0">
                  <a:latin typeface="Segoe UI" panose="020B0502040204020203" pitchFamily="34" charset="0"/>
                  <a:cs typeface="Arial" panose="020B0604020202020204" pitchFamily="34" charset="0"/>
                </a:rPr>
                <a:t>280,000</a:t>
              </a:r>
              <a:endParaRPr lang="en-US" sz="3600" b="1" baseline="20000" dirty="0">
                <a:latin typeface="Segoe UI" panose="020B0502040204020203"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D88CD662-5708-4273-939E-92BBF086B1D1}"/>
                </a:ext>
              </a:extLst>
            </p:cNvPr>
            <p:cNvSpPr/>
            <p:nvPr/>
          </p:nvSpPr>
          <p:spPr>
            <a:xfrm>
              <a:off x="7280734" y="2898317"/>
              <a:ext cx="410912" cy="354234"/>
            </a:xfrm>
            <a:prstGeom prst="triangle">
              <a:avLst/>
            </a:prstGeom>
            <a:solidFill>
              <a:schemeClr val="accent1"/>
            </a:solidFill>
            <a:ln w="12700" cap="flat" cmpd="sng" algn="ctr">
              <a:noFill/>
              <a:prstDash val="solid"/>
              <a:miter lim="800000"/>
            </a:ln>
            <a:effectLst/>
          </p:spPr>
          <p:txBody>
            <a:bodyPr rtlCol="0" anchor="ctr"/>
            <a:lstStyle/>
            <a:p>
              <a:pPr defTabSz="914353">
                <a:defRPr/>
              </a:pPr>
              <a:endParaRPr lang="en-US" sz="800" dirty="0">
                <a:latin typeface="Segoe UI" panose="020B0502040204020203" pitchFamily="34" charset="0"/>
              </a:endParaRPr>
            </a:p>
          </p:txBody>
        </p:sp>
        <p:sp>
          <p:nvSpPr>
            <p:cNvPr id="24" name="Rectangle 23">
              <a:extLst>
                <a:ext uri="{FF2B5EF4-FFF2-40B4-BE49-F238E27FC236}">
                  <a16:creationId xmlns:a16="http://schemas.microsoft.com/office/drawing/2014/main" id="{11E2466C-AABB-4A8C-A656-0BFEB1788D2C}"/>
                </a:ext>
              </a:extLst>
            </p:cNvPr>
            <p:cNvSpPr/>
            <p:nvPr/>
          </p:nvSpPr>
          <p:spPr>
            <a:xfrm>
              <a:off x="6570344" y="2811921"/>
              <a:ext cx="754958" cy="408085"/>
            </a:xfrm>
            <a:prstGeom prst="rect">
              <a:avLst/>
            </a:prstGeom>
          </p:spPr>
          <p:txBody>
            <a:bodyPr wrap="none">
              <a:spAutoFit/>
            </a:bodyPr>
            <a:lstStyle/>
            <a:p>
              <a:pPr defTabSz="914353">
                <a:defRPr/>
              </a:pPr>
              <a:r>
                <a:rPr lang="en-US" sz="1400" dirty="0">
                  <a:latin typeface="Segoe UI" panose="020B0502040204020203" pitchFamily="34" charset="0"/>
                  <a:cs typeface="Arial" panose="020B0604020202020204" pitchFamily="34" charset="0"/>
                </a:rPr>
                <a:t>2018</a:t>
              </a:r>
            </a:p>
          </p:txBody>
        </p:sp>
      </p:grpSp>
      <p:grpSp>
        <p:nvGrpSpPr>
          <p:cNvPr id="31" name="Group 30">
            <a:extLst>
              <a:ext uri="{FF2B5EF4-FFF2-40B4-BE49-F238E27FC236}">
                <a16:creationId xmlns:a16="http://schemas.microsoft.com/office/drawing/2014/main" id="{363A58E2-050D-4220-B15B-16CC4C474E1F}"/>
              </a:ext>
            </a:extLst>
          </p:cNvPr>
          <p:cNvGrpSpPr/>
          <p:nvPr/>
        </p:nvGrpSpPr>
        <p:grpSpPr>
          <a:xfrm>
            <a:off x="6727934" y="3905787"/>
            <a:ext cx="2857235" cy="584775"/>
            <a:chOff x="6570344" y="3366944"/>
            <a:chExt cx="3788449" cy="775363"/>
          </a:xfrm>
        </p:grpSpPr>
        <p:sp>
          <p:nvSpPr>
            <p:cNvPr id="19" name="Rectangle 18">
              <a:extLst>
                <a:ext uri="{FF2B5EF4-FFF2-40B4-BE49-F238E27FC236}">
                  <a16:creationId xmlns:a16="http://schemas.microsoft.com/office/drawing/2014/main" id="{4AA75E11-FCC4-4617-8E60-3E81D94B4008}"/>
                </a:ext>
              </a:extLst>
            </p:cNvPr>
            <p:cNvSpPr/>
            <p:nvPr/>
          </p:nvSpPr>
          <p:spPr>
            <a:xfrm>
              <a:off x="7897103" y="3366944"/>
              <a:ext cx="2461690" cy="775363"/>
            </a:xfrm>
            <a:prstGeom prst="rect">
              <a:avLst/>
            </a:prstGeom>
          </p:spPr>
          <p:txBody>
            <a:bodyPr wrap="none">
              <a:spAutoFit/>
            </a:bodyPr>
            <a:lstStyle/>
            <a:p>
              <a:pPr defTabSz="914353">
                <a:defRPr/>
              </a:pPr>
              <a:r>
                <a:rPr lang="en-US" sz="3200" baseline="20000" dirty="0">
                  <a:latin typeface="Segoe UI" panose="020B0502040204020203" pitchFamily="34" charset="0"/>
                  <a:cs typeface="Arial" panose="020B0604020202020204" pitchFamily="34" charset="0"/>
                </a:rPr>
                <a:t>$</a:t>
              </a:r>
              <a:r>
                <a:rPr lang="en-US" sz="3200" b="1" dirty="0">
                  <a:latin typeface="Segoe UI" panose="020B0502040204020203" pitchFamily="34" charset="0"/>
                  <a:cs typeface="Arial" panose="020B0604020202020204" pitchFamily="34" charset="0"/>
                </a:rPr>
                <a:t>275,000</a:t>
              </a:r>
              <a:endParaRPr lang="en-US" sz="3200" b="1" baseline="20000" dirty="0">
                <a:latin typeface="Segoe UI" panose="020B0502040204020203" pitchFamily="34" charset="0"/>
                <a:cs typeface="Arial" panose="020B0604020202020204" pitchFamily="34" charset="0"/>
              </a:endParaRPr>
            </a:p>
          </p:txBody>
        </p:sp>
        <p:sp>
          <p:nvSpPr>
            <p:cNvPr id="22" name="Isosceles Triangle 21">
              <a:extLst>
                <a:ext uri="{FF2B5EF4-FFF2-40B4-BE49-F238E27FC236}">
                  <a16:creationId xmlns:a16="http://schemas.microsoft.com/office/drawing/2014/main" id="{C0A85165-B275-4412-8A45-41E6DC7343AC}"/>
                </a:ext>
              </a:extLst>
            </p:cNvPr>
            <p:cNvSpPr/>
            <p:nvPr/>
          </p:nvSpPr>
          <p:spPr>
            <a:xfrm>
              <a:off x="7280734" y="3527388"/>
              <a:ext cx="410912" cy="354234"/>
            </a:xfrm>
            <a:prstGeom prst="triangle">
              <a:avLst/>
            </a:prstGeom>
            <a:solidFill>
              <a:schemeClr val="accent1"/>
            </a:solidFill>
            <a:ln w="12700" cap="flat" cmpd="sng" algn="ctr">
              <a:noFill/>
              <a:prstDash val="solid"/>
              <a:miter lim="800000"/>
            </a:ln>
            <a:effectLst/>
          </p:spPr>
          <p:txBody>
            <a:bodyPr rtlCol="0" anchor="ctr"/>
            <a:lstStyle/>
            <a:p>
              <a:pPr defTabSz="914353">
                <a:defRPr/>
              </a:pPr>
              <a:endParaRPr lang="en-US" sz="800" dirty="0">
                <a:latin typeface="Segoe UI" panose="020B0502040204020203" pitchFamily="34" charset="0"/>
              </a:endParaRPr>
            </a:p>
          </p:txBody>
        </p:sp>
        <p:sp>
          <p:nvSpPr>
            <p:cNvPr id="25" name="Rectangle 24">
              <a:extLst>
                <a:ext uri="{FF2B5EF4-FFF2-40B4-BE49-F238E27FC236}">
                  <a16:creationId xmlns:a16="http://schemas.microsoft.com/office/drawing/2014/main" id="{3DEA624B-AEC5-48AB-9E5E-8F7D49C55563}"/>
                </a:ext>
              </a:extLst>
            </p:cNvPr>
            <p:cNvSpPr/>
            <p:nvPr/>
          </p:nvSpPr>
          <p:spPr>
            <a:xfrm>
              <a:off x="6570344" y="3464288"/>
              <a:ext cx="754958" cy="408087"/>
            </a:xfrm>
            <a:prstGeom prst="rect">
              <a:avLst/>
            </a:prstGeom>
          </p:spPr>
          <p:txBody>
            <a:bodyPr wrap="none">
              <a:spAutoFit/>
            </a:bodyPr>
            <a:lstStyle/>
            <a:p>
              <a:pPr defTabSz="914353">
                <a:defRPr/>
              </a:pPr>
              <a:r>
                <a:rPr lang="en-US" sz="1400" dirty="0">
                  <a:latin typeface="Segoe UI" panose="020B0502040204020203" pitchFamily="34" charset="0"/>
                  <a:cs typeface="Arial" panose="020B0604020202020204" pitchFamily="34" charset="0"/>
                </a:rPr>
                <a:t>2017</a:t>
              </a:r>
            </a:p>
          </p:txBody>
        </p:sp>
      </p:grpSp>
      <p:grpSp>
        <p:nvGrpSpPr>
          <p:cNvPr id="30" name="Group 29">
            <a:extLst>
              <a:ext uri="{FF2B5EF4-FFF2-40B4-BE49-F238E27FC236}">
                <a16:creationId xmlns:a16="http://schemas.microsoft.com/office/drawing/2014/main" id="{3C66D8BB-36E0-434A-B0BC-3D417F19D81A}"/>
              </a:ext>
            </a:extLst>
          </p:cNvPr>
          <p:cNvGrpSpPr/>
          <p:nvPr/>
        </p:nvGrpSpPr>
        <p:grpSpPr>
          <a:xfrm>
            <a:off x="6727931" y="4449990"/>
            <a:ext cx="2652050" cy="523220"/>
            <a:chOff x="6570345" y="4001461"/>
            <a:chExt cx="3516394" cy="693744"/>
          </a:xfrm>
        </p:grpSpPr>
        <p:sp>
          <p:nvSpPr>
            <p:cNvPr id="20" name="Rectangle 19">
              <a:extLst>
                <a:ext uri="{FF2B5EF4-FFF2-40B4-BE49-F238E27FC236}">
                  <a16:creationId xmlns:a16="http://schemas.microsoft.com/office/drawing/2014/main" id="{7D3A0C65-E282-4BA3-999E-081E8108BCC1}"/>
                </a:ext>
              </a:extLst>
            </p:cNvPr>
            <p:cNvSpPr/>
            <p:nvPr/>
          </p:nvSpPr>
          <p:spPr>
            <a:xfrm>
              <a:off x="7897104" y="4001461"/>
              <a:ext cx="2189635" cy="693744"/>
            </a:xfrm>
            <a:prstGeom prst="rect">
              <a:avLst/>
            </a:prstGeom>
          </p:spPr>
          <p:txBody>
            <a:bodyPr wrap="none">
              <a:spAutoFit/>
            </a:bodyPr>
            <a:lstStyle/>
            <a:p>
              <a:pPr defTabSz="914353">
                <a:defRPr/>
              </a:pPr>
              <a:r>
                <a:rPr lang="en-US" sz="2800" baseline="20000" dirty="0">
                  <a:latin typeface="Segoe UI" panose="020B0502040204020203" pitchFamily="34" charset="0"/>
                  <a:cs typeface="Arial" panose="020B0604020202020204" pitchFamily="34" charset="0"/>
                </a:rPr>
                <a:t>$</a:t>
              </a:r>
              <a:r>
                <a:rPr lang="en-US" sz="2800" b="1" dirty="0">
                  <a:latin typeface="Segoe UI" panose="020B0502040204020203" pitchFamily="34" charset="0"/>
                  <a:cs typeface="Arial" panose="020B0604020202020204" pitchFamily="34" charset="0"/>
                </a:rPr>
                <a:t>260,000</a:t>
              </a:r>
              <a:endParaRPr lang="en-US" sz="2800" b="1" baseline="20000" dirty="0">
                <a:latin typeface="Segoe UI" panose="020B0502040204020203" pitchFamily="34" charset="0"/>
                <a:cs typeface="Arial" panose="020B0604020202020204" pitchFamily="34" charset="0"/>
              </a:endParaRPr>
            </a:p>
          </p:txBody>
        </p:sp>
        <p:sp>
          <p:nvSpPr>
            <p:cNvPr id="23" name="Isosceles Triangle 22">
              <a:extLst>
                <a:ext uri="{FF2B5EF4-FFF2-40B4-BE49-F238E27FC236}">
                  <a16:creationId xmlns:a16="http://schemas.microsoft.com/office/drawing/2014/main" id="{10CD5758-2DB9-47A2-8DE2-32202A75084B}"/>
                </a:ext>
              </a:extLst>
            </p:cNvPr>
            <p:cNvSpPr/>
            <p:nvPr/>
          </p:nvSpPr>
          <p:spPr>
            <a:xfrm>
              <a:off x="7280734" y="4146730"/>
              <a:ext cx="410912" cy="354234"/>
            </a:xfrm>
            <a:prstGeom prst="triangle">
              <a:avLst/>
            </a:prstGeom>
            <a:solidFill>
              <a:schemeClr val="accent1"/>
            </a:solidFill>
            <a:ln w="12700" cap="flat" cmpd="sng" algn="ctr">
              <a:noFill/>
              <a:prstDash val="solid"/>
              <a:miter lim="800000"/>
            </a:ln>
            <a:effectLst/>
          </p:spPr>
          <p:txBody>
            <a:bodyPr rtlCol="0" anchor="ctr"/>
            <a:lstStyle/>
            <a:p>
              <a:pPr defTabSz="914353">
                <a:defRPr/>
              </a:pPr>
              <a:endParaRPr lang="en-US" sz="800" dirty="0">
                <a:latin typeface="Segoe UI" panose="020B0502040204020203" pitchFamily="34" charset="0"/>
              </a:endParaRPr>
            </a:p>
          </p:txBody>
        </p:sp>
        <p:sp>
          <p:nvSpPr>
            <p:cNvPr id="26" name="Rectangle 25">
              <a:extLst>
                <a:ext uri="{FF2B5EF4-FFF2-40B4-BE49-F238E27FC236}">
                  <a16:creationId xmlns:a16="http://schemas.microsoft.com/office/drawing/2014/main" id="{BE5CB398-8DB5-4BEE-A266-7B8A66FA7585}"/>
                </a:ext>
              </a:extLst>
            </p:cNvPr>
            <p:cNvSpPr/>
            <p:nvPr/>
          </p:nvSpPr>
          <p:spPr>
            <a:xfrm>
              <a:off x="6570345" y="4048557"/>
              <a:ext cx="754959" cy="408085"/>
            </a:xfrm>
            <a:prstGeom prst="rect">
              <a:avLst/>
            </a:prstGeom>
          </p:spPr>
          <p:txBody>
            <a:bodyPr wrap="none">
              <a:spAutoFit/>
            </a:bodyPr>
            <a:lstStyle/>
            <a:p>
              <a:pPr defTabSz="914353">
                <a:defRPr/>
              </a:pPr>
              <a:r>
                <a:rPr lang="en-US" sz="1400" dirty="0">
                  <a:latin typeface="Segoe UI" panose="020B0502040204020203" pitchFamily="34" charset="0"/>
                  <a:cs typeface="Arial" panose="020B0604020202020204" pitchFamily="34" charset="0"/>
                </a:rPr>
                <a:t>2016</a:t>
              </a:r>
            </a:p>
          </p:txBody>
        </p:sp>
      </p:grpSp>
      <p:grpSp>
        <p:nvGrpSpPr>
          <p:cNvPr id="33" name="Group 32">
            <a:extLst>
              <a:ext uri="{FF2B5EF4-FFF2-40B4-BE49-F238E27FC236}">
                <a16:creationId xmlns:a16="http://schemas.microsoft.com/office/drawing/2014/main" id="{61E90BE3-904D-4055-8CE5-971BA03544B5}"/>
              </a:ext>
            </a:extLst>
          </p:cNvPr>
          <p:cNvGrpSpPr/>
          <p:nvPr/>
        </p:nvGrpSpPr>
        <p:grpSpPr>
          <a:xfrm>
            <a:off x="6727938" y="2632624"/>
            <a:ext cx="3278825" cy="707886"/>
            <a:chOff x="6570344" y="1976276"/>
            <a:chExt cx="4347441" cy="938597"/>
          </a:xfrm>
        </p:grpSpPr>
        <p:sp>
          <p:nvSpPr>
            <p:cNvPr id="27" name="Rectangle 26">
              <a:extLst>
                <a:ext uri="{FF2B5EF4-FFF2-40B4-BE49-F238E27FC236}">
                  <a16:creationId xmlns:a16="http://schemas.microsoft.com/office/drawing/2014/main" id="{91C836CA-77A9-4D85-B7C0-53AF71744929}"/>
                </a:ext>
              </a:extLst>
            </p:cNvPr>
            <p:cNvSpPr/>
            <p:nvPr/>
          </p:nvSpPr>
          <p:spPr>
            <a:xfrm>
              <a:off x="7897103" y="1976276"/>
              <a:ext cx="3020682" cy="938597"/>
            </a:xfrm>
            <a:prstGeom prst="rect">
              <a:avLst/>
            </a:prstGeom>
          </p:spPr>
          <p:txBody>
            <a:bodyPr wrap="none">
              <a:spAutoFit/>
            </a:bodyPr>
            <a:lstStyle/>
            <a:p>
              <a:pPr defTabSz="914353">
                <a:defRPr/>
              </a:pPr>
              <a:r>
                <a:rPr lang="en-US" sz="4000" baseline="20000" dirty="0">
                  <a:latin typeface="Segoe UI" panose="020B0502040204020203" pitchFamily="34" charset="0"/>
                  <a:cs typeface="Arial" panose="020B0604020202020204" pitchFamily="34" charset="0"/>
                </a:rPr>
                <a:t>$</a:t>
              </a:r>
              <a:r>
                <a:rPr lang="en-US" sz="4000" b="1" dirty="0">
                  <a:latin typeface="Segoe UI" panose="020B0502040204020203" pitchFamily="34" charset="0"/>
                  <a:cs typeface="Arial" panose="020B0604020202020204" pitchFamily="34" charset="0"/>
                </a:rPr>
                <a:t>285,000</a:t>
              </a:r>
              <a:endParaRPr lang="en-US" sz="4000" b="1" baseline="20000" dirty="0">
                <a:latin typeface="Segoe UI" panose="020B0502040204020203" pitchFamily="34" charset="0"/>
                <a:cs typeface="Arial" panose="020B0604020202020204" pitchFamily="34" charset="0"/>
              </a:endParaRPr>
            </a:p>
          </p:txBody>
        </p:sp>
        <p:sp>
          <p:nvSpPr>
            <p:cNvPr id="28" name="Isosceles Triangle 27">
              <a:extLst>
                <a:ext uri="{FF2B5EF4-FFF2-40B4-BE49-F238E27FC236}">
                  <a16:creationId xmlns:a16="http://schemas.microsoft.com/office/drawing/2014/main" id="{94DE0C79-F435-4A71-B6A0-70EFE3C88EC5}"/>
                </a:ext>
              </a:extLst>
            </p:cNvPr>
            <p:cNvSpPr/>
            <p:nvPr/>
          </p:nvSpPr>
          <p:spPr>
            <a:xfrm>
              <a:off x="7280734" y="2240062"/>
              <a:ext cx="410912" cy="354234"/>
            </a:xfrm>
            <a:prstGeom prst="triangle">
              <a:avLst/>
            </a:prstGeom>
            <a:solidFill>
              <a:schemeClr val="accent1"/>
            </a:solidFill>
            <a:ln w="12700" cap="flat" cmpd="sng" algn="ctr">
              <a:noFill/>
              <a:prstDash val="solid"/>
              <a:miter lim="800000"/>
            </a:ln>
            <a:effectLst/>
          </p:spPr>
          <p:txBody>
            <a:bodyPr rtlCol="0" anchor="ctr"/>
            <a:lstStyle/>
            <a:p>
              <a:pPr defTabSz="914353">
                <a:defRPr/>
              </a:pPr>
              <a:endParaRPr lang="en-US" sz="800" dirty="0">
                <a:latin typeface="Segoe UI" panose="020B0502040204020203" pitchFamily="34" charset="0"/>
              </a:endParaRPr>
            </a:p>
          </p:txBody>
        </p:sp>
        <p:sp>
          <p:nvSpPr>
            <p:cNvPr id="29" name="Rectangle 28">
              <a:extLst>
                <a:ext uri="{FF2B5EF4-FFF2-40B4-BE49-F238E27FC236}">
                  <a16:creationId xmlns:a16="http://schemas.microsoft.com/office/drawing/2014/main" id="{99390111-2FAF-4BB3-ABE4-78EAA75793A4}"/>
                </a:ext>
              </a:extLst>
            </p:cNvPr>
            <p:cNvSpPr/>
            <p:nvPr/>
          </p:nvSpPr>
          <p:spPr>
            <a:xfrm>
              <a:off x="6570344" y="2159556"/>
              <a:ext cx="754959" cy="408086"/>
            </a:xfrm>
            <a:prstGeom prst="rect">
              <a:avLst/>
            </a:prstGeom>
          </p:spPr>
          <p:txBody>
            <a:bodyPr wrap="none">
              <a:spAutoFit/>
            </a:bodyPr>
            <a:lstStyle/>
            <a:p>
              <a:pPr defTabSz="914353">
                <a:defRPr/>
              </a:pPr>
              <a:r>
                <a:rPr lang="en-US" sz="1400" dirty="0">
                  <a:latin typeface="Segoe UI" panose="020B0502040204020203" pitchFamily="34" charset="0"/>
                  <a:cs typeface="Arial" panose="020B0604020202020204" pitchFamily="34" charset="0"/>
                </a:rPr>
                <a:t>2019</a:t>
              </a:r>
            </a:p>
          </p:txBody>
        </p:sp>
      </p:grpSp>
      <p:sp>
        <p:nvSpPr>
          <p:cNvPr id="34" name="Rectangle 33">
            <a:extLst>
              <a:ext uri="{FF2B5EF4-FFF2-40B4-BE49-F238E27FC236}">
                <a16:creationId xmlns:a16="http://schemas.microsoft.com/office/drawing/2014/main" id="{64FBD843-7DC3-4343-8492-C352266441CB}"/>
              </a:ext>
            </a:extLst>
          </p:cNvPr>
          <p:cNvSpPr/>
          <p:nvPr/>
        </p:nvSpPr>
        <p:spPr>
          <a:xfrm>
            <a:off x="6577510" y="1834549"/>
            <a:ext cx="5061872" cy="698396"/>
          </a:xfrm>
          <a:prstGeom prst="rect">
            <a:avLst/>
          </a:prstGeom>
        </p:spPr>
        <p:txBody>
          <a:bodyPr wrap="square">
            <a:spAutoFit/>
          </a:bodyPr>
          <a:lstStyle/>
          <a:p>
            <a:pPr algn="ctr" defTabSz="914353">
              <a:defRPr/>
            </a:pPr>
            <a:r>
              <a:rPr lang="en-US" sz="1969" dirty="0">
                <a:latin typeface="Segoe UI" panose="020B0502040204020203" pitchFamily="34" charset="0"/>
              </a:rPr>
              <a:t>Health-care dilemma: </a:t>
            </a:r>
            <a:br>
              <a:rPr lang="en-US" sz="1969" dirty="0">
                <a:latin typeface="Segoe UI" panose="020B0502040204020203" pitchFamily="34" charset="0"/>
              </a:rPr>
            </a:br>
            <a:r>
              <a:rPr lang="en-US" sz="1969" dirty="0">
                <a:latin typeface="Segoe UI" panose="020B0502040204020203" pitchFamily="34" charset="0"/>
              </a:rPr>
              <a:t>10,000 boomers retiring each day </a:t>
            </a:r>
          </a:p>
        </p:txBody>
      </p:sp>
      <p:sp>
        <p:nvSpPr>
          <p:cNvPr id="35" name="Rectangle 34">
            <a:extLst>
              <a:ext uri="{FF2B5EF4-FFF2-40B4-BE49-F238E27FC236}">
                <a16:creationId xmlns:a16="http://schemas.microsoft.com/office/drawing/2014/main" id="{9472AAA7-C074-4E42-9EBF-11C21B0C6B92}"/>
              </a:ext>
            </a:extLst>
          </p:cNvPr>
          <p:cNvSpPr/>
          <p:nvPr/>
        </p:nvSpPr>
        <p:spPr>
          <a:xfrm>
            <a:off x="466069" y="1836777"/>
            <a:ext cx="5083849" cy="698396"/>
          </a:xfrm>
          <a:prstGeom prst="rect">
            <a:avLst/>
          </a:prstGeom>
        </p:spPr>
        <p:txBody>
          <a:bodyPr wrap="square">
            <a:spAutoFit/>
          </a:bodyPr>
          <a:lstStyle/>
          <a:p>
            <a:pPr algn="ctr" defTabSz="914353">
              <a:defRPr/>
            </a:pPr>
            <a:r>
              <a:rPr lang="en-US" sz="1969" dirty="0">
                <a:latin typeface="Segoe UI" panose="020B0502040204020203" pitchFamily="34" charset="0"/>
              </a:rPr>
              <a:t>Continuing a 12-year pattern, healthcare costs increased by $1,200+</a:t>
            </a:r>
          </a:p>
        </p:txBody>
      </p:sp>
      <p:sp>
        <p:nvSpPr>
          <p:cNvPr id="36" name="TextBox 35"/>
          <p:cNvSpPr txBox="1"/>
          <p:nvPr/>
        </p:nvSpPr>
        <p:spPr>
          <a:xfrm>
            <a:off x="11640" y="6677577"/>
            <a:ext cx="528990" cy="180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algn="ctr" defTabSz="580409" hangingPunct="0"/>
            <a:r>
              <a:rPr lang="en-US" sz="703" dirty="0"/>
              <a:t>5</a:t>
            </a:r>
            <a:r>
              <a:rPr lang="en-US" sz="703" dirty="0">
                <a:solidFill>
                  <a:srgbClr val="000000"/>
                </a:solidFill>
                <a:sym typeface="Helvetica Light"/>
              </a:rPr>
              <a:t>/18 – 4/18 </a:t>
            </a:r>
          </a:p>
        </p:txBody>
      </p:sp>
      <p:grpSp>
        <p:nvGrpSpPr>
          <p:cNvPr id="196" name="Group 195">
            <a:extLst>
              <a:ext uri="{FF2B5EF4-FFF2-40B4-BE49-F238E27FC236}">
                <a16:creationId xmlns:a16="http://schemas.microsoft.com/office/drawing/2014/main" id="{B34ED91B-6E6A-4F00-834F-D43E3DF9F82A}"/>
              </a:ext>
            </a:extLst>
          </p:cNvPr>
          <p:cNvGrpSpPr/>
          <p:nvPr/>
        </p:nvGrpSpPr>
        <p:grpSpPr>
          <a:xfrm>
            <a:off x="497477" y="5264642"/>
            <a:ext cx="635312" cy="638879"/>
            <a:chOff x="707544" y="7287751"/>
            <a:chExt cx="903583" cy="908655"/>
          </a:xfrm>
        </p:grpSpPr>
        <p:sp>
          <p:nvSpPr>
            <p:cNvPr id="40" name="Oval 39">
              <a:extLst>
                <a:ext uri="{FF2B5EF4-FFF2-40B4-BE49-F238E27FC236}">
                  <a16:creationId xmlns:a16="http://schemas.microsoft.com/office/drawing/2014/main" id="{50C3F5A7-8594-43F2-B7BB-0F80A985855F}"/>
                </a:ext>
              </a:extLst>
            </p:cNvPr>
            <p:cNvSpPr/>
            <p:nvPr/>
          </p:nvSpPr>
          <p:spPr bwMode="auto">
            <a:xfrm>
              <a:off x="707544" y="7287751"/>
              <a:ext cx="903583" cy="908655"/>
            </a:xfrm>
            <a:prstGeom prst="ellipse">
              <a:avLst/>
            </a:prstGeom>
            <a:solidFill>
              <a:schemeClr val="bg1"/>
            </a:solidFill>
            <a:ln w="10795" cap="flat" cmpd="sng" algn="ctr">
              <a:noFill/>
              <a:prstDash val="solid"/>
            </a:ln>
            <a:effectLst>
              <a:outerShdw blurRad="292100" dist="38100" dir="3600000" sx="102000" sy="102000" algn="tl" rotWithShape="0">
                <a:prstClr val="black">
                  <a:alpha val="30000"/>
                </a:prstClr>
              </a:outerShdw>
            </a:effectLst>
          </p:spPr>
          <p:txBody>
            <a:bodyPr vert="horz" wrap="square" lIns="0" tIns="32791" rIns="0" bIns="32791" numCol="1" rtlCol="0" anchor="ctr" anchorCtr="0" compatLnSpc="1">
              <a:prstTxWarp prst="textNoShape">
                <a:avLst/>
              </a:prstTxWarp>
            </a:bodyPr>
            <a:lstStyle/>
            <a:p>
              <a:pPr algn="ctr" defTabSz="655621" fontAlgn="base">
                <a:spcBef>
                  <a:spcPct val="0"/>
                </a:spcBef>
                <a:spcAft>
                  <a:spcPct val="0"/>
                </a:spcAft>
                <a:defRPr/>
              </a:pPr>
              <a:endParaRPr lang="en-US" sz="1406" kern="0" dirty="0">
                <a:latin typeface="Segoe UI" panose="020B0502040204020203" pitchFamily="34" charset="0"/>
              </a:endParaRPr>
            </a:p>
          </p:txBody>
        </p:sp>
        <p:grpSp>
          <p:nvGrpSpPr>
            <p:cNvPr id="195" name="Group 194">
              <a:extLst>
                <a:ext uri="{FF2B5EF4-FFF2-40B4-BE49-F238E27FC236}">
                  <a16:creationId xmlns:a16="http://schemas.microsoft.com/office/drawing/2014/main" id="{63A05F7B-BB70-4E97-9153-2C7322CF9CE8}"/>
                </a:ext>
              </a:extLst>
            </p:cNvPr>
            <p:cNvGrpSpPr/>
            <p:nvPr/>
          </p:nvGrpSpPr>
          <p:grpSpPr>
            <a:xfrm>
              <a:off x="859005" y="7528737"/>
              <a:ext cx="600660" cy="426682"/>
              <a:chOff x="859005" y="7528737"/>
              <a:chExt cx="600660" cy="426682"/>
            </a:xfrm>
          </p:grpSpPr>
          <p:grpSp>
            <p:nvGrpSpPr>
              <p:cNvPr id="176" name="Group 175">
                <a:extLst>
                  <a:ext uri="{FF2B5EF4-FFF2-40B4-BE49-F238E27FC236}">
                    <a16:creationId xmlns:a16="http://schemas.microsoft.com/office/drawing/2014/main" id="{740B6FB2-D258-4630-A1D9-C50D769071BC}"/>
                  </a:ext>
                </a:extLst>
              </p:cNvPr>
              <p:cNvGrpSpPr/>
              <p:nvPr/>
            </p:nvGrpSpPr>
            <p:grpSpPr>
              <a:xfrm>
                <a:off x="979396" y="7531344"/>
                <a:ext cx="163348" cy="424075"/>
                <a:chOff x="8575502" y="6189512"/>
                <a:chExt cx="75965" cy="197216"/>
              </a:xfrm>
              <a:solidFill>
                <a:schemeClr val="accent1"/>
              </a:solidFill>
            </p:grpSpPr>
            <p:sp>
              <p:nvSpPr>
                <p:cNvPr id="177" name="Freeform 1573">
                  <a:extLst>
                    <a:ext uri="{FF2B5EF4-FFF2-40B4-BE49-F238E27FC236}">
                      <a16:creationId xmlns:a16="http://schemas.microsoft.com/office/drawing/2014/main" id="{C04815AF-2AD1-4610-8E2C-932C8EAC4998}"/>
                    </a:ext>
                  </a:extLst>
                </p:cNvPr>
                <p:cNvSpPr>
                  <a:spLocks/>
                </p:cNvSpPr>
                <p:nvPr/>
              </p:nvSpPr>
              <p:spPr bwMode="auto">
                <a:xfrm>
                  <a:off x="8575502" y="6227494"/>
                  <a:ext cx="75965" cy="159234"/>
                </a:xfrm>
                <a:custGeom>
                  <a:avLst/>
                  <a:gdLst>
                    <a:gd name="T0" fmla="*/ 0 w 22"/>
                    <a:gd name="T1" fmla="*/ 6 h 46"/>
                    <a:gd name="T2" fmla="*/ 0 w 22"/>
                    <a:gd name="T3" fmla="*/ 20 h 46"/>
                    <a:gd name="T4" fmla="*/ 2 w 22"/>
                    <a:gd name="T5" fmla="*/ 23 h 46"/>
                    <a:gd name="T6" fmla="*/ 4 w 22"/>
                    <a:gd name="T7" fmla="*/ 20 h 46"/>
                    <a:gd name="T8" fmla="*/ 4 w 22"/>
                    <a:gd name="T9" fmla="*/ 7 h 46"/>
                    <a:gd name="T10" fmla="*/ 5 w 22"/>
                    <a:gd name="T11" fmla="*/ 7 h 46"/>
                    <a:gd name="T12" fmla="*/ 5 w 22"/>
                    <a:gd name="T13" fmla="*/ 44 h 46"/>
                    <a:gd name="T14" fmla="*/ 8 w 22"/>
                    <a:gd name="T15" fmla="*/ 46 h 46"/>
                    <a:gd name="T16" fmla="*/ 10 w 22"/>
                    <a:gd name="T17" fmla="*/ 44 h 46"/>
                    <a:gd name="T18" fmla="*/ 10 w 22"/>
                    <a:gd name="T19" fmla="*/ 23 h 46"/>
                    <a:gd name="T20" fmla="*/ 11 w 22"/>
                    <a:gd name="T21" fmla="*/ 23 h 46"/>
                    <a:gd name="T22" fmla="*/ 11 w 22"/>
                    <a:gd name="T23" fmla="*/ 44 h 46"/>
                    <a:gd name="T24" fmla="*/ 14 w 22"/>
                    <a:gd name="T25" fmla="*/ 46 h 46"/>
                    <a:gd name="T26" fmla="*/ 17 w 22"/>
                    <a:gd name="T27" fmla="*/ 44 h 46"/>
                    <a:gd name="T28" fmla="*/ 17 w 22"/>
                    <a:gd name="T29" fmla="*/ 7 h 46"/>
                    <a:gd name="T30" fmla="*/ 18 w 22"/>
                    <a:gd name="T31" fmla="*/ 7 h 46"/>
                    <a:gd name="T32" fmla="*/ 18 w 22"/>
                    <a:gd name="T33" fmla="*/ 20 h 46"/>
                    <a:gd name="T34" fmla="*/ 20 w 22"/>
                    <a:gd name="T35" fmla="*/ 23 h 46"/>
                    <a:gd name="T36" fmla="*/ 22 w 22"/>
                    <a:gd name="T37" fmla="*/ 20 h 46"/>
                    <a:gd name="T38" fmla="*/ 22 w 22"/>
                    <a:gd name="T39" fmla="*/ 6 h 46"/>
                    <a:gd name="T40" fmla="*/ 16 w 22"/>
                    <a:gd name="T41" fmla="*/ 0 h 46"/>
                    <a:gd name="T42" fmla="*/ 6 w 22"/>
                    <a:gd name="T43" fmla="*/ 0 h 46"/>
                    <a:gd name="T44" fmla="*/ 0 w 22"/>
                    <a:gd name="T45"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46">
                      <a:moveTo>
                        <a:pt x="0" y="6"/>
                      </a:moveTo>
                      <a:cubicBezTo>
                        <a:pt x="0" y="8"/>
                        <a:pt x="0" y="19"/>
                        <a:pt x="0" y="20"/>
                      </a:cubicBezTo>
                      <a:cubicBezTo>
                        <a:pt x="0" y="22"/>
                        <a:pt x="0" y="23"/>
                        <a:pt x="2" y="23"/>
                      </a:cubicBezTo>
                      <a:cubicBezTo>
                        <a:pt x="3" y="23"/>
                        <a:pt x="4" y="22"/>
                        <a:pt x="4" y="20"/>
                      </a:cubicBezTo>
                      <a:cubicBezTo>
                        <a:pt x="4" y="19"/>
                        <a:pt x="4" y="7"/>
                        <a:pt x="4" y="7"/>
                      </a:cubicBezTo>
                      <a:cubicBezTo>
                        <a:pt x="4" y="7"/>
                        <a:pt x="4" y="7"/>
                        <a:pt x="5" y="7"/>
                      </a:cubicBezTo>
                      <a:cubicBezTo>
                        <a:pt x="5" y="7"/>
                        <a:pt x="5" y="41"/>
                        <a:pt x="5" y="44"/>
                      </a:cubicBezTo>
                      <a:cubicBezTo>
                        <a:pt x="5" y="45"/>
                        <a:pt x="6" y="46"/>
                        <a:pt x="8" y="46"/>
                      </a:cubicBezTo>
                      <a:cubicBezTo>
                        <a:pt x="9" y="46"/>
                        <a:pt x="10" y="45"/>
                        <a:pt x="10" y="44"/>
                      </a:cubicBezTo>
                      <a:cubicBezTo>
                        <a:pt x="10" y="41"/>
                        <a:pt x="10" y="23"/>
                        <a:pt x="10" y="23"/>
                      </a:cubicBezTo>
                      <a:cubicBezTo>
                        <a:pt x="10" y="23"/>
                        <a:pt x="10" y="23"/>
                        <a:pt x="11" y="23"/>
                      </a:cubicBezTo>
                      <a:cubicBezTo>
                        <a:pt x="11" y="23"/>
                        <a:pt x="11" y="41"/>
                        <a:pt x="11" y="44"/>
                      </a:cubicBezTo>
                      <a:cubicBezTo>
                        <a:pt x="11" y="45"/>
                        <a:pt x="13" y="46"/>
                        <a:pt x="14" y="46"/>
                      </a:cubicBezTo>
                      <a:cubicBezTo>
                        <a:pt x="16" y="46"/>
                        <a:pt x="17" y="45"/>
                        <a:pt x="17" y="44"/>
                      </a:cubicBezTo>
                      <a:cubicBezTo>
                        <a:pt x="17" y="41"/>
                        <a:pt x="17" y="7"/>
                        <a:pt x="17" y="7"/>
                      </a:cubicBezTo>
                      <a:cubicBezTo>
                        <a:pt x="17" y="7"/>
                        <a:pt x="17" y="7"/>
                        <a:pt x="18" y="7"/>
                      </a:cubicBezTo>
                      <a:cubicBezTo>
                        <a:pt x="18" y="7"/>
                        <a:pt x="18" y="19"/>
                        <a:pt x="18" y="20"/>
                      </a:cubicBezTo>
                      <a:cubicBezTo>
                        <a:pt x="18" y="22"/>
                        <a:pt x="19" y="23"/>
                        <a:pt x="20" y="23"/>
                      </a:cubicBezTo>
                      <a:cubicBezTo>
                        <a:pt x="21" y="23"/>
                        <a:pt x="22" y="22"/>
                        <a:pt x="22" y="20"/>
                      </a:cubicBezTo>
                      <a:cubicBezTo>
                        <a:pt x="22" y="19"/>
                        <a:pt x="22" y="8"/>
                        <a:pt x="22" y="6"/>
                      </a:cubicBezTo>
                      <a:cubicBezTo>
                        <a:pt x="22" y="2"/>
                        <a:pt x="19" y="0"/>
                        <a:pt x="16" y="0"/>
                      </a:cubicBezTo>
                      <a:cubicBezTo>
                        <a:pt x="14" y="0"/>
                        <a:pt x="7" y="0"/>
                        <a:pt x="6" y="0"/>
                      </a:cubicBezTo>
                      <a:cubicBezTo>
                        <a:pt x="2" y="0"/>
                        <a:pt x="0" y="2"/>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sp>
              <p:nvSpPr>
                <p:cNvPr id="178" name="Oval 1574">
                  <a:extLst>
                    <a:ext uri="{FF2B5EF4-FFF2-40B4-BE49-F238E27FC236}">
                      <a16:creationId xmlns:a16="http://schemas.microsoft.com/office/drawing/2014/main" id="{E68607AC-F20C-4C8E-9E1D-0CAB347A43FF}"/>
                    </a:ext>
                  </a:extLst>
                </p:cNvPr>
                <p:cNvSpPr>
                  <a:spLocks noChangeArrowheads="1"/>
                </p:cNvSpPr>
                <p:nvPr/>
              </p:nvSpPr>
              <p:spPr bwMode="auto">
                <a:xfrm>
                  <a:off x="8595954" y="6189512"/>
                  <a:ext cx="35061" cy="33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grpSp>
          <p:grpSp>
            <p:nvGrpSpPr>
              <p:cNvPr id="179" name="Group 178">
                <a:extLst>
                  <a:ext uri="{FF2B5EF4-FFF2-40B4-BE49-F238E27FC236}">
                    <a16:creationId xmlns:a16="http://schemas.microsoft.com/office/drawing/2014/main" id="{171A5C8A-3F88-4FCA-80AD-32B3F5156F23}"/>
                  </a:ext>
                </a:extLst>
              </p:cNvPr>
              <p:cNvGrpSpPr/>
              <p:nvPr/>
            </p:nvGrpSpPr>
            <p:grpSpPr>
              <a:xfrm>
                <a:off x="1156522" y="7528737"/>
                <a:ext cx="202279" cy="426682"/>
                <a:chOff x="8565276" y="5331986"/>
                <a:chExt cx="93495" cy="197216"/>
              </a:xfrm>
              <a:solidFill>
                <a:schemeClr val="accent1"/>
              </a:solidFill>
            </p:grpSpPr>
            <p:sp>
              <p:nvSpPr>
                <p:cNvPr id="180" name="Freeform 1368">
                  <a:extLst>
                    <a:ext uri="{FF2B5EF4-FFF2-40B4-BE49-F238E27FC236}">
                      <a16:creationId xmlns:a16="http://schemas.microsoft.com/office/drawing/2014/main" id="{391A2A50-5F29-4E24-B876-36429E028961}"/>
                    </a:ext>
                  </a:extLst>
                </p:cNvPr>
                <p:cNvSpPr>
                  <a:spLocks/>
                </p:cNvSpPr>
                <p:nvPr/>
              </p:nvSpPr>
              <p:spPr bwMode="auto">
                <a:xfrm>
                  <a:off x="8565276" y="5365585"/>
                  <a:ext cx="93495" cy="163617"/>
                </a:xfrm>
                <a:custGeom>
                  <a:avLst/>
                  <a:gdLst>
                    <a:gd name="T0" fmla="*/ 1 w 27"/>
                    <a:gd name="T1" fmla="*/ 21 h 47"/>
                    <a:gd name="T2" fmla="*/ 4 w 27"/>
                    <a:gd name="T3" fmla="*/ 20 h 47"/>
                    <a:gd name="T4" fmla="*/ 8 w 27"/>
                    <a:gd name="T5" fmla="*/ 7 h 47"/>
                    <a:gd name="T6" fmla="*/ 9 w 27"/>
                    <a:gd name="T7" fmla="*/ 7 h 47"/>
                    <a:gd name="T8" fmla="*/ 2 w 27"/>
                    <a:gd name="T9" fmla="*/ 28 h 47"/>
                    <a:gd name="T10" fmla="*/ 9 w 27"/>
                    <a:gd name="T11" fmla="*/ 28 h 47"/>
                    <a:gd name="T12" fmla="*/ 9 w 27"/>
                    <a:gd name="T13" fmla="*/ 45 h 47"/>
                    <a:gd name="T14" fmla="*/ 11 w 27"/>
                    <a:gd name="T15" fmla="*/ 47 h 47"/>
                    <a:gd name="T16" fmla="*/ 13 w 27"/>
                    <a:gd name="T17" fmla="*/ 45 h 47"/>
                    <a:gd name="T18" fmla="*/ 13 w 27"/>
                    <a:gd name="T19" fmla="*/ 28 h 47"/>
                    <a:gd name="T20" fmla="*/ 14 w 27"/>
                    <a:gd name="T21" fmla="*/ 28 h 47"/>
                    <a:gd name="T22" fmla="*/ 14 w 27"/>
                    <a:gd name="T23" fmla="*/ 45 h 47"/>
                    <a:gd name="T24" fmla="*/ 16 w 27"/>
                    <a:gd name="T25" fmla="*/ 47 h 47"/>
                    <a:gd name="T26" fmla="*/ 19 w 27"/>
                    <a:gd name="T27" fmla="*/ 45 h 47"/>
                    <a:gd name="T28" fmla="*/ 19 w 27"/>
                    <a:gd name="T29" fmla="*/ 28 h 47"/>
                    <a:gd name="T30" fmla="*/ 25 w 27"/>
                    <a:gd name="T31" fmla="*/ 28 h 47"/>
                    <a:gd name="T32" fmla="*/ 18 w 27"/>
                    <a:gd name="T33" fmla="*/ 7 h 47"/>
                    <a:gd name="T34" fmla="*/ 19 w 27"/>
                    <a:gd name="T35" fmla="*/ 7 h 47"/>
                    <a:gd name="T36" fmla="*/ 23 w 27"/>
                    <a:gd name="T37" fmla="*/ 20 h 47"/>
                    <a:gd name="T38" fmla="*/ 25 w 27"/>
                    <a:gd name="T39" fmla="*/ 21 h 47"/>
                    <a:gd name="T40" fmla="*/ 27 w 27"/>
                    <a:gd name="T41" fmla="*/ 19 h 47"/>
                    <a:gd name="T42" fmla="*/ 23 w 27"/>
                    <a:gd name="T43" fmla="*/ 5 h 47"/>
                    <a:gd name="T44" fmla="*/ 17 w 27"/>
                    <a:gd name="T45" fmla="*/ 0 h 47"/>
                    <a:gd name="T46" fmla="*/ 10 w 27"/>
                    <a:gd name="T47" fmla="*/ 0 h 47"/>
                    <a:gd name="T48" fmla="*/ 4 w 27"/>
                    <a:gd name="T49" fmla="*/ 5 h 47"/>
                    <a:gd name="T50" fmla="*/ 0 w 27"/>
                    <a:gd name="T51" fmla="*/ 19 h 47"/>
                    <a:gd name="T52" fmla="*/ 1 w 27"/>
                    <a:gd name="T53"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47">
                      <a:moveTo>
                        <a:pt x="1" y="21"/>
                      </a:moveTo>
                      <a:cubicBezTo>
                        <a:pt x="2" y="21"/>
                        <a:pt x="3" y="21"/>
                        <a:pt x="4" y="20"/>
                      </a:cubicBezTo>
                      <a:cubicBezTo>
                        <a:pt x="4" y="18"/>
                        <a:pt x="8" y="7"/>
                        <a:pt x="8" y="7"/>
                      </a:cubicBezTo>
                      <a:cubicBezTo>
                        <a:pt x="9" y="7"/>
                        <a:pt x="9" y="7"/>
                        <a:pt x="9" y="7"/>
                      </a:cubicBezTo>
                      <a:cubicBezTo>
                        <a:pt x="2" y="28"/>
                        <a:pt x="2" y="28"/>
                        <a:pt x="2" y="28"/>
                      </a:cubicBezTo>
                      <a:cubicBezTo>
                        <a:pt x="9" y="28"/>
                        <a:pt x="9" y="28"/>
                        <a:pt x="9" y="28"/>
                      </a:cubicBezTo>
                      <a:cubicBezTo>
                        <a:pt x="9" y="36"/>
                        <a:pt x="9" y="44"/>
                        <a:pt x="9" y="45"/>
                      </a:cubicBezTo>
                      <a:cubicBezTo>
                        <a:pt x="9" y="46"/>
                        <a:pt x="9" y="47"/>
                        <a:pt x="11" y="47"/>
                      </a:cubicBezTo>
                      <a:cubicBezTo>
                        <a:pt x="12" y="47"/>
                        <a:pt x="13" y="46"/>
                        <a:pt x="13" y="45"/>
                      </a:cubicBezTo>
                      <a:cubicBezTo>
                        <a:pt x="13" y="43"/>
                        <a:pt x="13" y="28"/>
                        <a:pt x="13" y="28"/>
                      </a:cubicBezTo>
                      <a:cubicBezTo>
                        <a:pt x="14" y="28"/>
                        <a:pt x="14" y="28"/>
                        <a:pt x="14" y="28"/>
                      </a:cubicBezTo>
                      <a:cubicBezTo>
                        <a:pt x="14" y="28"/>
                        <a:pt x="14" y="43"/>
                        <a:pt x="14" y="45"/>
                      </a:cubicBezTo>
                      <a:cubicBezTo>
                        <a:pt x="14" y="46"/>
                        <a:pt x="15" y="47"/>
                        <a:pt x="16" y="47"/>
                      </a:cubicBezTo>
                      <a:cubicBezTo>
                        <a:pt x="18" y="47"/>
                        <a:pt x="19" y="46"/>
                        <a:pt x="19" y="45"/>
                      </a:cubicBezTo>
                      <a:cubicBezTo>
                        <a:pt x="19" y="44"/>
                        <a:pt x="19" y="36"/>
                        <a:pt x="19" y="28"/>
                      </a:cubicBezTo>
                      <a:cubicBezTo>
                        <a:pt x="25" y="28"/>
                        <a:pt x="25" y="28"/>
                        <a:pt x="25" y="28"/>
                      </a:cubicBezTo>
                      <a:cubicBezTo>
                        <a:pt x="18" y="7"/>
                        <a:pt x="18" y="7"/>
                        <a:pt x="18" y="7"/>
                      </a:cubicBezTo>
                      <a:cubicBezTo>
                        <a:pt x="19" y="7"/>
                        <a:pt x="19" y="7"/>
                        <a:pt x="19" y="7"/>
                      </a:cubicBezTo>
                      <a:cubicBezTo>
                        <a:pt x="19" y="7"/>
                        <a:pt x="23" y="18"/>
                        <a:pt x="23" y="20"/>
                      </a:cubicBezTo>
                      <a:cubicBezTo>
                        <a:pt x="23" y="21"/>
                        <a:pt x="24" y="21"/>
                        <a:pt x="25" y="21"/>
                      </a:cubicBezTo>
                      <a:cubicBezTo>
                        <a:pt x="26" y="21"/>
                        <a:pt x="27" y="20"/>
                        <a:pt x="27" y="19"/>
                      </a:cubicBezTo>
                      <a:cubicBezTo>
                        <a:pt x="26" y="18"/>
                        <a:pt x="24" y="11"/>
                        <a:pt x="23" y="5"/>
                      </a:cubicBezTo>
                      <a:cubicBezTo>
                        <a:pt x="22" y="3"/>
                        <a:pt x="20" y="0"/>
                        <a:pt x="17" y="0"/>
                      </a:cubicBezTo>
                      <a:cubicBezTo>
                        <a:pt x="16" y="0"/>
                        <a:pt x="11" y="0"/>
                        <a:pt x="10" y="0"/>
                      </a:cubicBezTo>
                      <a:cubicBezTo>
                        <a:pt x="7" y="0"/>
                        <a:pt x="5" y="3"/>
                        <a:pt x="4" y="5"/>
                      </a:cubicBezTo>
                      <a:cubicBezTo>
                        <a:pt x="3" y="11"/>
                        <a:pt x="0" y="18"/>
                        <a:pt x="0" y="19"/>
                      </a:cubicBezTo>
                      <a:cubicBezTo>
                        <a:pt x="0" y="20"/>
                        <a:pt x="0" y="21"/>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sp>
              <p:nvSpPr>
                <p:cNvPr id="181" name="Oval 1386">
                  <a:extLst>
                    <a:ext uri="{FF2B5EF4-FFF2-40B4-BE49-F238E27FC236}">
                      <a16:creationId xmlns:a16="http://schemas.microsoft.com/office/drawing/2014/main" id="{F33E71E9-0BB2-478E-AE9C-205705A91ADB}"/>
                    </a:ext>
                  </a:extLst>
                </p:cNvPr>
                <p:cNvSpPr>
                  <a:spLocks noChangeArrowheads="1"/>
                </p:cNvSpPr>
                <p:nvPr/>
              </p:nvSpPr>
              <p:spPr bwMode="auto">
                <a:xfrm>
                  <a:off x="8595955" y="5331986"/>
                  <a:ext cx="30678" cy="30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grpSp>
          <p:grpSp>
            <p:nvGrpSpPr>
              <p:cNvPr id="182" name="Group 181">
                <a:extLst>
                  <a:ext uri="{FF2B5EF4-FFF2-40B4-BE49-F238E27FC236}">
                    <a16:creationId xmlns:a16="http://schemas.microsoft.com/office/drawing/2014/main" id="{0F1E7FA0-86A2-4CA6-9319-C2C1A4AD6FBD}"/>
                  </a:ext>
                </a:extLst>
              </p:cNvPr>
              <p:cNvGrpSpPr/>
              <p:nvPr/>
            </p:nvGrpSpPr>
            <p:grpSpPr>
              <a:xfrm>
                <a:off x="859005" y="7737559"/>
                <a:ext cx="103282" cy="217860"/>
                <a:chOff x="8565276" y="5331986"/>
                <a:chExt cx="93495" cy="197216"/>
              </a:xfrm>
              <a:solidFill>
                <a:schemeClr val="accent2"/>
              </a:solidFill>
            </p:grpSpPr>
            <p:sp>
              <p:nvSpPr>
                <p:cNvPr id="183" name="Freeform 1368">
                  <a:extLst>
                    <a:ext uri="{FF2B5EF4-FFF2-40B4-BE49-F238E27FC236}">
                      <a16:creationId xmlns:a16="http://schemas.microsoft.com/office/drawing/2014/main" id="{9BEBB662-2410-4D1C-A759-A3EEBAD1B66C}"/>
                    </a:ext>
                  </a:extLst>
                </p:cNvPr>
                <p:cNvSpPr>
                  <a:spLocks/>
                </p:cNvSpPr>
                <p:nvPr/>
              </p:nvSpPr>
              <p:spPr bwMode="auto">
                <a:xfrm>
                  <a:off x="8565276" y="5365585"/>
                  <a:ext cx="93495" cy="163617"/>
                </a:xfrm>
                <a:custGeom>
                  <a:avLst/>
                  <a:gdLst>
                    <a:gd name="T0" fmla="*/ 1 w 27"/>
                    <a:gd name="T1" fmla="*/ 21 h 47"/>
                    <a:gd name="T2" fmla="*/ 4 w 27"/>
                    <a:gd name="T3" fmla="*/ 20 h 47"/>
                    <a:gd name="T4" fmla="*/ 8 w 27"/>
                    <a:gd name="T5" fmla="*/ 7 h 47"/>
                    <a:gd name="T6" fmla="*/ 9 w 27"/>
                    <a:gd name="T7" fmla="*/ 7 h 47"/>
                    <a:gd name="T8" fmla="*/ 2 w 27"/>
                    <a:gd name="T9" fmla="*/ 28 h 47"/>
                    <a:gd name="T10" fmla="*/ 9 w 27"/>
                    <a:gd name="T11" fmla="*/ 28 h 47"/>
                    <a:gd name="T12" fmla="*/ 9 w 27"/>
                    <a:gd name="T13" fmla="*/ 45 h 47"/>
                    <a:gd name="T14" fmla="*/ 11 w 27"/>
                    <a:gd name="T15" fmla="*/ 47 h 47"/>
                    <a:gd name="T16" fmla="*/ 13 w 27"/>
                    <a:gd name="T17" fmla="*/ 45 h 47"/>
                    <a:gd name="T18" fmla="*/ 13 w 27"/>
                    <a:gd name="T19" fmla="*/ 28 h 47"/>
                    <a:gd name="T20" fmla="*/ 14 w 27"/>
                    <a:gd name="T21" fmla="*/ 28 h 47"/>
                    <a:gd name="T22" fmla="*/ 14 w 27"/>
                    <a:gd name="T23" fmla="*/ 45 h 47"/>
                    <a:gd name="T24" fmla="*/ 16 w 27"/>
                    <a:gd name="T25" fmla="*/ 47 h 47"/>
                    <a:gd name="T26" fmla="*/ 19 w 27"/>
                    <a:gd name="T27" fmla="*/ 45 h 47"/>
                    <a:gd name="T28" fmla="*/ 19 w 27"/>
                    <a:gd name="T29" fmla="*/ 28 h 47"/>
                    <a:gd name="T30" fmla="*/ 25 w 27"/>
                    <a:gd name="T31" fmla="*/ 28 h 47"/>
                    <a:gd name="T32" fmla="*/ 18 w 27"/>
                    <a:gd name="T33" fmla="*/ 7 h 47"/>
                    <a:gd name="T34" fmla="*/ 19 w 27"/>
                    <a:gd name="T35" fmla="*/ 7 h 47"/>
                    <a:gd name="T36" fmla="*/ 23 w 27"/>
                    <a:gd name="T37" fmla="*/ 20 h 47"/>
                    <a:gd name="T38" fmla="*/ 25 w 27"/>
                    <a:gd name="T39" fmla="*/ 21 h 47"/>
                    <a:gd name="T40" fmla="*/ 27 w 27"/>
                    <a:gd name="T41" fmla="*/ 19 h 47"/>
                    <a:gd name="T42" fmla="*/ 23 w 27"/>
                    <a:gd name="T43" fmla="*/ 5 h 47"/>
                    <a:gd name="T44" fmla="*/ 17 w 27"/>
                    <a:gd name="T45" fmla="*/ 0 h 47"/>
                    <a:gd name="T46" fmla="*/ 10 w 27"/>
                    <a:gd name="T47" fmla="*/ 0 h 47"/>
                    <a:gd name="T48" fmla="*/ 4 w 27"/>
                    <a:gd name="T49" fmla="*/ 5 h 47"/>
                    <a:gd name="T50" fmla="*/ 0 w 27"/>
                    <a:gd name="T51" fmla="*/ 19 h 47"/>
                    <a:gd name="T52" fmla="*/ 1 w 27"/>
                    <a:gd name="T53"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47">
                      <a:moveTo>
                        <a:pt x="1" y="21"/>
                      </a:moveTo>
                      <a:cubicBezTo>
                        <a:pt x="2" y="21"/>
                        <a:pt x="3" y="21"/>
                        <a:pt x="4" y="20"/>
                      </a:cubicBezTo>
                      <a:cubicBezTo>
                        <a:pt x="4" y="18"/>
                        <a:pt x="8" y="7"/>
                        <a:pt x="8" y="7"/>
                      </a:cubicBezTo>
                      <a:cubicBezTo>
                        <a:pt x="9" y="7"/>
                        <a:pt x="9" y="7"/>
                        <a:pt x="9" y="7"/>
                      </a:cubicBezTo>
                      <a:cubicBezTo>
                        <a:pt x="2" y="28"/>
                        <a:pt x="2" y="28"/>
                        <a:pt x="2" y="28"/>
                      </a:cubicBezTo>
                      <a:cubicBezTo>
                        <a:pt x="9" y="28"/>
                        <a:pt x="9" y="28"/>
                        <a:pt x="9" y="28"/>
                      </a:cubicBezTo>
                      <a:cubicBezTo>
                        <a:pt x="9" y="36"/>
                        <a:pt x="9" y="44"/>
                        <a:pt x="9" y="45"/>
                      </a:cubicBezTo>
                      <a:cubicBezTo>
                        <a:pt x="9" y="46"/>
                        <a:pt x="9" y="47"/>
                        <a:pt x="11" y="47"/>
                      </a:cubicBezTo>
                      <a:cubicBezTo>
                        <a:pt x="12" y="47"/>
                        <a:pt x="13" y="46"/>
                        <a:pt x="13" y="45"/>
                      </a:cubicBezTo>
                      <a:cubicBezTo>
                        <a:pt x="13" y="43"/>
                        <a:pt x="13" y="28"/>
                        <a:pt x="13" y="28"/>
                      </a:cubicBezTo>
                      <a:cubicBezTo>
                        <a:pt x="14" y="28"/>
                        <a:pt x="14" y="28"/>
                        <a:pt x="14" y="28"/>
                      </a:cubicBezTo>
                      <a:cubicBezTo>
                        <a:pt x="14" y="28"/>
                        <a:pt x="14" y="43"/>
                        <a:pt x="14" y="45"/>
                      </a:cubicBezTo>
                      <a:cubicBezTo>
                        <a:pt x="14" y="46"/>
                        <a:pt x="15" y="47"/>
                        <a:pt x="16" y="47"/>
                      </a:cubicBezTo>
                      <a:cubicBezTo>
                        <a:pt x="18" y="47"/>
                        <a:pt x="19" y="46"/>
                        <a:pt x="19" y="45"/>
                      </a:cubicBezTo>
                      <a:cubicBezTo>
                        <a:pt x="19" y="44"/>
                        <a:pt x="19" y="36"/>
                        <a:pt x="19" y="28"/>
                      </a:cubicBezTo>
                      <a:cubicBezTo>
                        <a:pt x="25" y="28"/>
                        <a:pt x="25" y="28"/>
                        <a:pt x="25" y="28"/>
                      </a:cubicBezTo>
                      <a:cubicBezTo>
                        <a:pt x="18" y="7"/>
                        <a:pt x="18" y="7"/>
                        <a:pt x="18" y="7"/>
                      </a:cubicBezTo>
                      <a:cubicBezTo>
                        <a:pt x="19" y="7"/>
                        <a:pt x="19" y="7"/>
                        <a:pt x="19" y="7"/>
                      </a:cubicBezTo>
                      <a:cubicBezTo>
                        <a:pt x="19" y="7"/>
                        <a:pt x="23" y="18"/>
                        <a:pt x="23" y="20"/>
                      </a:cubicBezTo>
                      <a:cubicBezTo>
                        <a:pt x="23" y="21"/>
                        <a:pt x="24" y="21"/>
                        <a:pt x="25" y="21"/>
                      </a:cubicBezTo>
                      <a:cubicBezTo>
                        <a:pt x="26" y="21"/>
                        <a:pt x="27" y="20"/>
                        <a:pt x="27" y="19"/>
                      </a:cubicBezTo>
                      <a:cubicBezTo>
                        <a:pt x="26" y="18"/>
                        <a:pt x="24" y="11"/>
                        <a:pt x="23" y="5"/>
                      </a:cubicBezTo>
                      <a:cubicBezTo>
                        <a:pt x="22" y="3"/>
                        <a:pt x="20" y="0"/>
                        <a:pt x="17" y="0"/>
                      </a:cubicBezTo>
                      <a:cubicBezTo>
                        <a:pt x="16" y="0"/>
                        <a:pt x="11" y="0"/>
                        <a:pt x="10" y="0"/>
                      </a:cubicBezTo>
                      <a:cubicBezTo>
                        <a:pt x="7" y="0"/>
                        <a:pt x="5" y="3"/>
                        <a:pt x="4" y="5"/>
                      </a:cubicBezTo>
                      <a:cubicBezTo>
                        <a:pt x="3" y="11"/>
                        <a:pt x="0" y="18"/>
                        <a:pt x="0" y="19"/>
                      </a:cubicBezTo>
                      <a:cubicBezTo>
                        <a:pt x="0" y="20"/>
                        <a:pt x="0" y="21"/>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sp>
              <p:nvSpPr>
                <p:cNvPr id="184" name="Oval 1386">
                  <a:extLst>
                    <a:ext uri="{FF2B5EF4-FFF2-40B4-BE49-F238E27FC236}">
                      <a16:creationId xmlns:a16="http://schemas.microsoft.com/office/drawing/2014/main" id="{F74AC0A9-809A-4E0F-8280-B4ED7E2C84E3}"/>
                    </a:ext>
                  </a:extLst>
                </p:cNvPr>
                <p:cNvSpPr>
                  <a:spLocks noChangeArrowheads="1"/>
                </p:cNvSpPr>
                <p:nvPr/>
              </p:nvSpPr>
              <p:spPr bwMode="auto">
                <a:xfrm>
                  <a:off x="8595955" y="5331986"/>
                  <a:ext cx="30678" cy="30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grpSp>
          <p:grpSp>
            <p:nvGrpSpPr>
              <p:cNvPr id="191" name="Group 190">
                <a:extLst>
                  <a:ext uri="{FF2B5EF4-FFF2-40B4-BE49-F238E27FC236}">
                    <a16:creationId xmlns:a16="http://schemas.microsoft.com/office/drawing/2014/main" id="{1BD69277-0E00-4764-9EB6-1132AAFFD49F}"/>
                  </a:ext>
                </a:extLst>
              </p:cNvPr>
              <p:cNvGrpSpPr/>
              <p:nvPr/>
            </p:nvGrpSpPr>
            <p:grpSpPr>
              <a:xfrm>
                <a:off x="1376261" y="7738890"/>
                <a:ext cx="83404" cy="216529"/>
                <a:chOff x="8575502" y="6189512"/>
                <a:chExt cx="75965" cy="197216"/>
              </a:xfrm>
              <a:solidFill>
                <a:schemeClr val="accent2"/>
              </a:solidFill>
            </p:grpSpPr>
            <p:sp>
              <p:nvSpPr>
                <p:cNvPr id="192" name="Freeform 1573">
                  <a:extLst>
                    <a:ext uri="{FF2B5EF4-FFF2-40B4-BE49-F238E27FC236}">
                      <a16:creationId xmlns:a16="http://schemas.microsoft.com/office/drawing/2014/main" id="{64C45542-6DA1-4DC2-9414-56679F401A00}"/>
                    </a:ext>
                  </a:extLst>
                </p:cNvPr>
                <p:cNvSpPr>
                  <a:spLocks/>
                </p:cNvSpPr>
                <p:nvPr/>
              </p:nvSpPr>
              <p:spPr bwMode="auto">
                <a:xfrm>
                  <a:off x="8575502" y="6227494"/>
                  <a:ext cx="75965" cy="159234"/>
                </a:xfrm>
                <a:custGeom>
                  <a:avLst/>
                  <a:gdLst>
                    <a:gd name="T0" fmla="*/ 0 w 22"/>
                    <a:gd name="T1" fmla="*/ 6 h 46"/>
                    <a:gd name="T2" fmla="*/ 0 w 22"/>
                    <a:gd name="T3" fmla="*/ 20 h 46"/>
                    <a:gd name="T4" fmla="*/ 2 w 22"/>
                    <a:gd name="T5" fmla="*/ 23 h 46"/>
                    <a:gd name="T6" fmla="*/ 4 w 22"/>
                    <a:gd name="T7" fmla="*/ 20 h 46"/>
                    <a:gd name="T8" fmla="*/ 4 w 22"/>
                    <a:gd name="T9" fmla="*/ 7 h 46"/>
                    <a:gd name="T10" fmla="*/ 5 w 22"/>
                    <a:gd name="T11" fmla="*/ 7 h 46"/>
                    <a:gd name="T12" fmla="*/ 5 w 22"/>
                    <a:gd name="T13" fmla="*/ 44 h 46"/>
                    <a:gd name="T14" fmla="*/ 8 w 22"/>
                    <a:gd name="T15" fmla="*/ 46 h 46"/>
                    <a:gd name="T16" fmla="*/ 10 w 22"/>
                    <a:gd name="T17" fmla="*/ 44 h 46"/>
                    <a:gd name="T18" fmla="*/ 10 w 22"/>
                    <a:gd name="T19" fmla="*/ 23 h 46"/>
                    <a:gd name="T20" fmla="*/ 11 w 22"/>
                    <a:gd name="T21" fmla="*/ 23 h 46"/>
                    <a:gd name="T22" fmla="*/ 11 w 22"/>
                    <a:gd name="T23" fmla="*/ 44 h 46"/>
                    <a:gd name="T24" fmla="*/ 14 w 22"/>
                    <a:gd name="T25" fmla="*/ 46 h 46"/>
                    <a:gd name="T26" fmla="*/ 17 w 22"/>
                    <a:gd name="T27" fmla="*/ 44 h 46"/>
                    <a:gd name="T28" fmla="*/ 17 w 22"/>
                    <a:gd name="T29" fmla="*/ 7 h 46"/>
                    <a:gd name="T30" fmla="*/ 18 w 22"/>
                    <a:gd name="T31" fmla="*/ 7 h 46"/>
                    <a:gd name="T32" fmla="*/ 18 w 22"/>
                    <a:gd name="T33" fmla="*/ 20 h 46"/>
                    <a:gd name="T34" fmla="*/ 20 w 22"/>
                    <a:gd name="T35" fmla="*/ 23 h 46"/>
                    <a:gd name="T36" fmla="*/ 22 w 22"/>
                    <a:gd name="T37" fmla="*/ 20 h 46"/>
                    <a:gd name="T38" fmla="*/ 22 w 22"/>
                    <a:gd name="T39" fmla="*/ 6 h 46"/>
                    <a:gd name="T40" fmla="*/ 16 w 22"/>
                    <a:gd name="T41" fmla="*/ 0 h 46"/>
                    <a:gd name="T42" fmla="*/ 6 w 22"/>
                    <a:gd name="T43" fmla="*/ 0 h 46"/>
                    <a:gd name="T44" fmla="*/ 0 w 22"/>
                    <a:gd name="T45"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46">
                      <a:moveTo>
                        <a:pt x="0" y="6"/>
                      </a:moveTo>
                      <a:cubicBezTo>
                        <a:pt x="0" y="8"/>
                        <a:pt x="0" y="19"/>
                        <a:pt x="0" y="20"/>
                      </a:cubicBezTo>
                      <a:cubicBezTo>
                        <a:pt x="0" y="22"/>
                        <a:pt x="0" y="23"/>
                        <a:pt x="2" y="23"/>
                      </a:cubicBezTo>
                      <a:cubicBezTo>
                        <a:pt x="3" y="23"/>
                        <a:pt x="4" y="22"/>
                        <a:pt x="4" y="20"/>
                      </a:cubicBezTo>
                      <a:cubicBezTo>
                        <a:pt x="4" y="19"/>
                        <a:pt x="4" y="7"/>
                        <a:pt x="4" y="7"/>
                      </a:cubicBezTo>
                      <a:cubicBezTo>
                        <a:pt x="4" y="7"/>
                        <a:pt x="4" y="7"/>
                        <a:pt x="5" y="7"/>
                      </a:cubicBezTo>
                      <a:cubicBezTo>
                        <a:pt x="5" y="7"/>
                        <a:pt x="5" y="41"/>
                        <a:pt x="5" y="44"/>
                      </a:cubicBezTo>
                      <a:cubicBezTo>
                        <a:pt x="5" y="45"/>
                        <a:pt x="6" y="46"/>
                        <a:pt x="8" y="46"/>
                      </a:cubicBezTo>
                      <a:cubicBezTo>
                        <a:pt x="9" y="46"/>
                        <a:pt x="10" y="45"/>
                        <a:pt x="10" y="44"/>
                      </a:cubicBezTo>
                      <a:cubicBezTo>
                        <a:pt x="10" y="41"/>
                        <a:pt x="10" y="23"/>
                        <a:pt x="10" y="23"/>
                      </a:cubicBezTo>
                      <a:cubicBezTo>
                        <a:pt x="10" y="23"/>
                        <a:pt x="10" y="23"/>
                        <a:pt x="11" y="23"/>
                      </a:cubicBezTo>
                      <a:cubicBezTo>
                        <a:pt x="11" y="23"/>
                        <a:pt x="11" y="41"/>
                        <a:pt x="11" y="44"/>
                      </a:cubicBezTo>
                      <a:cubicBezTo>
                        <a:pt x="11" y="45"/>
                        <a:pt x="13" y="46"/>
                        <a:pt x="14" y="46"/>
                      </a:cubicBezTo>
                      <a:cubicBezTo>
                        <a:pt x="16" y="46"/>
                        <a:pt x="17" y="45"/>
                        <a:pt x="17" y="44"/>
                      </a:cubicBezTo>
                      <a:cubicBezTo>
                        <a:pt x="17" y="41"/>
                        <a:pt x="17" y="7"/>
                        <a:pt x="17" y="7"/>
                      </a:cubicBezTo>
                      <a:cubicBezTo>
                        <a:pt x="17" y="7"/>
                        <a:pt x="17" y="7"/>
                        <a:pt x="18" y="7"/>
                      </a:cubicBezTo>
                      <a:cubicBezTo>
                        <a:pt x="18" y="7"/>
                        <a:pt x="18" y="19"/>
                        <a:pt x="18" y="20"/>
                      </a:cubicBezTo>
                      <a:cubicBezTo>
                        <a:pt x="18" y="22"/>
                        <a:pt x="19" y="23"/>
                        <a:pt x="20" y="23"/>
                      </a:cubicBezTo>
                      <a:cubicBezTo>
                        <a:pt x="21" y="23"/>
                        <a:pt x="22" y="22"/>
                        <a:pt x="22" y="20"/>
                      </a:cubicBezTo>
                      <a:cubicBezTo>
                        <a:pt x="22" y="19"/>
                        <a:pt x="22" y="8"/>
                        <a:pt x="22" y="6"/>
                      </a:cubicBezTo>
                      <a:cubicBezTo>
                        <a:pt x="22" y="2"/>
                        <a:pt x="19" y="0"/>
                        <a:pt x="16" y="0"/>
                      </a:cubicBezTo>
                      <a:cubicBezTo>
                        <a:pt x="14" y="0"/>
                        <a:pt x="7" y="0"/>
                        <a:pt x="6" y="0"/>
                      </a:cubicBezTo>
                      <a:cubicBezTo>
                        <a:pt x="2" y="0"/>
                        <a:pt x="0" y="2"/>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sp>
              <p:nvSpPr>
                <p:cNvPr id="193" name="Oval 1574">
                  <a:extLst>
                    <a:ext uri="{FF2B5EF4-FFF2-40B4-BE49-F238E27FC236}">
                      <a16:creationId xmlns:a16="http://schemas.microsoft.com/office/drawing/2014/main" id="{7CEAE032-4ED9-43C7-A380-CF61C7B323C9}"/>
                    </a:ext>
                  </a:extLst>
                </p:cNvPr>
                <p:cNvSpPr>
                  <a:spLocks noChangeArrowheads="1"/>
                </p:cNvSpPr>
                <p:nvPr/>
              </p:nvSpPr>
              <p:spPr bwMode="auto">
                <a:xfrm>
                  <a:off x="8595954" y="6189512"/>
                  <a:ext cx="35061" cy="33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grpSp>
        </p:grpSp>
      </p:grpSp>
      <p:grpSp>
        <p:nvGrpSpPr>
          <p:cNvPr id="197" name="Group 196">
            <a:extLst>
              <a:ext uri="{FF2B5EF4-FFF2-40B4-BE49-F238E27FC236}">
                <a16:creationId xmlns:a16="http://schemas.microsoft.com/office/drawing/2014/main" id="{D2EEBFCA-C316-4B62-B5F0-6305ED84FAB6}"/>
              </a:ext>
            </a:extLst>
          </p:cNvPr>
          <p:cNvGrpSpPr/>
          <p:nvPr/>
        </p:nvGrpSpPr>
        <p:grpSpPr>
          <a:xfrm>
            <a:off x="6604167" y="5264642"/>
            <a:ext cx="635312" cy="638879"/>
            <a:chOff x="707544" y="7287751"/>
            <a:chExt cx="903583" cy="908655"/>
          </a:xfrm>
        </p:grpSpPr>
        <p:sp>
          <p:nvSpPr>
            <p:cNvPr id="198" name="Oval 197">
              <a:extLst>
                <a:ext uri="{FF2B5EF4-FFF2-40B4-BE49-F238E27FC236}">
                  <a16:creationId xmlns:a16="http://schemas.microsoft.com/office/drawing/2014/main" id="{C6F0C6EF-CB9F-43FA-8C5D-F13B73B927D6}"/>
                </a:ext>
              </a:extLst>
            </p:cNvPr>
            <p:cNvSpPr/>
            <p:nvPr/>
          </p:nvSpPr>
          <p:spPr bwMode="auto">
            <a:xfrm>
              <a:off x="707544" y="7287751"/>
              <a:ext cx="903583" cy="908655"/>
            </a:xfrm>
            <a:prstGeom prst="ellipse">
              <a:avLst/>
            </a:prstGeom>
            <a:solidFill>
              <a:schemeClr val="bg1"/>
            </a:solidFill>
            <a:ln w="10795" cap="flat" cmpd="sng" algn="ctr">
              <a:noFill/>
              <a:prstDash val="solid"/>
            </a:ln>
            <a:effectLst>
              <a:outerShdw blurRad="292100" dist="38100" dir="3600000" sx="102000" sy="102000" algn="tl" rotWithShape="0">
                <a:prstClr val="black">
                  <a:alpha val="30000"/>
                </a:prstClr>
              </a:outerShdw>
            </a:effectLst>
          </p:spPr>
          <p:txBody>
            <a:bodyPr vert="horz" wrap="square" lIns="0" tIns="32791" rIns="0" bIns="32791" numCol="1" rtlCol="0" anchor="ctr" anchorCtr="0" compatLnSpc="1">
              <a:prstTxWarp prst="textNoShape">
                <a:avLst/>
              </a:prstTxWarp>
            </a:bodyPr>
            <a:lstStyle/>
            <a:p>
              <a:pPr algn="ctr" defTabSz="655621" fontAlgn="base">
                <a:spcBef>
                  <a:spcPct val="0"/>
                </a:spcBef>
                <a:spcAft>
                  <a:spcPct val="0"/>
                </a:spcAft>
                <a:defRPr/>
              </a:pPr>
              <a:endParaRPr lang="en-US" sz="1406" kern="0" dirty="0">
                <a:latin typeface="Segoe UI" panose="020B0502040204020203" pitchFamily="34" charset="0"/>
              </a:endParaRPr>
            </a:p>
          </p:txBody>
        </p:sp>
        <p:grpSp>
          <p:nvGrpSpPr>
            <p:cNvPr id="199" name="Group 198">
              <a:extLst>
                <a:ext uri="{FF2B5EF4-FFF2-40B4-BE49-F238E27FC236}">
                  <a16:creationId xmlns:a16="http://schemas.microsoft.com/office/drawing/2014/main" id="{F3903267-8E2B-44CA-926F-5CFC4C6EE0DA}"/>
                </a:ext>
              </a:extLst>
            </p:cNvPr>
            <p:cNvGrpSpPr/>
            <p:nvPr/>
          </p:nvGrpSpPr>
          <p:grpSpPr>
            <a:xfrm>
              <a:off x="979396" y="7528737"/>
              <a:ext cx="379405" cy="426682"/>
              <a:chOff x="979396" y="7528737"/>
              <a:chExt cx="379405" cy="426682"/>
            </a:xfrm>
          </p:grpSpPr>
          <p:grpSp>
            <p:nvGrpSpPr>
              <p:cNvPr id="200" name="Group 199">
                <a:extLst>
                  <a:ext uri="{FF2B5EF4-FFF2-40B4-BE49-F238E27FC236}">
                    <a16:creationId xmlns:a16="http://schemas.microsoft.com/office/drawing/2014/main" id="{A08AA313-E57D-4D7D-850E-5C6717DC72B0}"/>
                  </a:ext>
                </a:extLst>
              </p:cNvPr>
              <p:cNvGrpSpPr/>
              <p:nvPr/>
            </p:nvGrpSpPr>
            <p:grpSpPr>
              <a:xfrm>
                <a:off x="979396" y="7531344"/>
                <a:ext cx="163348" cy="424075"/>
                <a:chOff x="8575502" y="6189512"/>
                <a:chExt cx="75965" cy="197216"/>
              </a:xfrm>
              <a:solidFill>
                <a:schemeClr val="accent1"/>
              </a:solidFill>
            </p:grpSpPr>
            <p:sp>
              <p:nvSpPr>
                <p:cNvPr id="210" name="Freeform 1573">
                  <a:extLst>
                    <a:ext uri="{FF2B5EF4-FFF2-40B4-BE49-F238E27FC236}">
                      <a16:creationId xmlns:a16="http://schemas.microsoft.com/office/drawing/2014/main" id="{792E21C9-3D2E-4772-B4A6-A61896162BEC}"/>
                    </a:ext>
                  </a:extLst>
                </p:cNvPr>
                <p:cNvSpPr>
                  <a:spLocks/>
                </p:cNvSpPr>
                <p:nvPr/>
              </p:nvSpPr>
              <p:spPr bwMode="auto">
                <a:xfrm>
                  <a:off x="8575502" y="6227494"/>
                  <a:ext cx="75965" cy="159234"/>
                </a:xfrm>
                <a:custGeom>
                  <a:avLst/>
                  <a:gdLst>
                    <a:gd name="T0" fmla="*/ 0 w 22"/>
                    <a:gd name="T1" fmla="*/ 6 h 46"/>
                    <a:gd name="T2" fmla="*/ 0 w 22"/>
                    <a:gd name="T3" fmla="*/ 20 h 46"/>
                    <a:gd name="T4" fmla="*/ 2 w 22"/>
                    <a:gd name="T5" fmla="*/ 23 h 46"/>
                    <a:gd name="T6" fmla="*/ 4 w 22"/>
                    <a:gd name="T7" fmla="*/ 20 h 46"/>
                    <a:gd name="T8" fmla="*/ 4 w 22"/>
                    <a:gd name="T9" fmla="*/ 7 h 46"/>
                    <a:gd name="T10" fmla="*/ 5 w 22"/>
                    <a:gd name="T11" fmla="*/ 7 h 46"/>
                    <a:gd name="T12" fmla="*/ 5 w 22"/>
                    <a:gd name="T13" fmla="*/ 44 h 46"/>
                    <a:gd name="T14" fmla="*/ 8 w 22"/>
                    <a:gd name="T15" fmla="*/ 46 h 46"/>
                    <a:gd name="T16" fmla="*/ 10 w 22"/>
                    <a:gd name="T17" fmla="*/ 44 h 46"/>
                    <a:gd name="T18" fmla="*/ 10 w 22"/>
                    <a:gd name="T19" fmla="*/ 23 h 46"/>
                    <a:gd name="T20" fmla="*/ 11 w 22"/>
                    <a:gd name="T21" fmla="*/ 23 h 46"/>
                    <a:gd name="T22" fmla="*/ 11 w 22"/>
                    <a:gd name="T23" fmla="*/ 44 h 46"/>
                    <a:gd name="T24" fmla="*/ 14 w 22"/>
                    <a:gd name="T25" fmla="*/ 46 h 46"/>
                    <a:gd name="T26" fmla="*/ 17 w 22"/>
                    <a:gd name="T27" fmla="*/ 44 h 46"/>
                    <a:gd name="T28" fmla="*/ 17 w 22"/>
                    <a:gd name="T29" fmla="*/ 7 h 46"/>
                    <a:gd name="T30" fmla="*/ 18 w 22"/>
                    <a:gd name="T31" fmla="*/ 7 h 46"/>
                    <a:gd name="T32" fmla="*/ 18 w 22"/>
                    <a:gd name="T33" fmla="*/ 20 h 46"/>
                    <a:gd name="T34" fmla="*/ 20 w 22"/>
                    <a:gd name="T35" fmla="*/ 23 h 46"/>
                    <a:gd name="T36" fmla="*/ 22 w 22"/>
                    <a:gd name="T37" fmla="*/ 20 h 46"/>
                    <a:gd name="T38" fmla="*/ 22 w 22"/>
                    <a:gd name="T39" fmla="*/ 6 h 46"/>
                    <a:gd name="T40" fmla="*/ 16 w 22"/>
                    <a:gd name="T41" fmla="*/ 0 h 46"/>
                    <a:gd name="T42" fmla="*/ 6 w 22"/>
                    <a:gd name="T43" fmla="*/ 0 h 46"/>
                    <a:gd name="T44" fmla="*/ 0 w 22"/>
                    <a:gd name="T45"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46">
                      <a:moveTo>
                        <a:pt x="0" y="6"/>
                      </a:moveTo>
                      <a:cubicBezTo>
                        <a:pt x="0" y="8"/>
                        <a:pt x="0" y="19"/>
                        <a:pt x="0" y="20"/>
                      </a:cubicBezTo>
                      <a:cubicBezTo>
                        <a:pt x="0" y="22"/>
                        <a:pt x="0" y="23"/>
                        <a:pt x="2" y="23"/>
                      </a:cubicBezTo>
                      <a:cubicBezTo>
                        <a:pt x="3" y="23"/>
                        <a:pt x="4" y="22"/>
                        <a:pt x="4" y="20"/>
                      </a:cubicBezTo>
                      <a:cubicBezTo>
                        <a:pt x="4" y="19"/>
                        <a:pt x="4" y="7"/>
                        <a:pt x="4" y="7"/>
                      </a:cubicBezTo>
                      <a:cubicBezTo>
                        <a:pt x="4" y="7"/>
                        <a:pt x="4" y="7"/>
                        <a:pt x="5" y="7"/>
                      </a:cubicBezTo>
                      <a:cubicBezTo>
                        <a:pt x="5" y="7"/>
                        <a:pt x="5" y="41"/>
                        <a:pt x="5" y="44"/>
                      </a:cubicBezTo>
                      <a:cubicBezTo>
                        <a:pt x="5" y="45"/>
                        <a:pt x="6" y="46"/>
                        <a:pt x="8" y="46"/>
                      </a:cubicBezTo>
                      <a:cubicBezTo>
                        <a:pt x="9" y="46"/>
                        <a:pt x="10" y="45"/>
                        <a:pt x="10" y="44"/>
                      </a:cubicBezTo>
                      <a:cubicBezTo>
                        <a:pt x="10" y="41"/>
                        <a:pt x="10" y="23"/>
                        <a:pt x="10" y="23"/>
                      </a:cubicBezTo>
                      <a:cubicBezTo>
                        <a:pt x="10" y="23"/>
                        <a:pt x="10" y="23"/>
                        <a:pt x="11" y="23"/>
                      </a:cubicBezTo>
                      <a:cubicBezTo>
                        <a:pt x="11" y="23"/>
                        <a:pt x="11" y="41"/>
                        <a:pt x="11" y="44"/>
                      </a:cubicBezTo>
                      <a:cubicBezTo>
                        <a:pt x="11" y="45"/>
                        <a:pt x="13" y="46"/>
                        <a:pt x="14" y="46"/>
                      </a:cubicBezTo>
                      <a:cubicBezTo>
                        <a:pt x="16" y="46"/>
                        <a:pt x="17" y="45"/>
                        <a:pt x="17" y="44"/>
                      </a:cubicBezTo>
                      <a:cubicBezTo>
                        <a:pt x="17" y="41"/>
                        <a:pt x="17" y="7"/>
                        <a:pt x="17" y="7"/>
                      </a:cubicBezTo>
                      <a:cubicBezTo>
                        <a:pt x="17" y="7"/>
                        <a:pt x="17" y="7"/>
                        <a:pt x="18" y="7"/>
                      </a:cubicBezTo>
                      <a:cubicBezTo>
                        <a:pt x="18" y="7"/>
                        <a:pt x="18" y="19"/>
                        <a:pt x="18" y="20"/>
                      </a:cubicBezTo>
                      <a:cubicBezTo>
                        <a:pt x="18" y="22"/>
                        <a:pt x="19" y="23"/>
                        <a:pt x="20" y="23"/>
                      </a:cubicBezTo>
                      <a:cubicBezTo>
                        <a:pt x="21" y="23"/>
                        <a:pt x="22" y="22"/>
                        <a:pt x="22" y="20"/>
                      </a:cubicBezTo>
                      <a:cubicBezTo>
                        <a:pt x="22" y="19"/>
                        <a:pt x="22" y="8"/>
                        <a:pt x="22" y="6"/>
                      </a:cubicBezTo>
                      <a:cubicBezTo>
                        <a:pt x="22" y="2"/>
                        <a:pt x="19" y="0"/>
                        <a:pt x="16" y="0"/>
                      </a:cubicBezTo>
                      <a:cubicBezTo>
                        <a:pt x="14" y="0"/>
                        <a:pt x="7" y="0"/>
                        <a:pt x="6" y="0"/>
                      </a:cubicBezTo>
                      <a:cubicBezTo>
                        <a:pt x="2" y="0"/>
                        <a:pt x="0" y="2"/>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sp>
              <p:nvSpPr>
                <p:cNvPr id="211" name="Oval 1574">
                  <a:extLst>
                    <a:ext uri="{FF2B5EF4-FFF2-40B4-BE49-F238E27FC236}">
                      <a16:creationId xmlns:a16="http://schemas.microsoft.com/office/drawing/2014/main" id="{49D338D9-E64F-4D01-B0CC-3B921C92C8DA}"/>
                    </a:ext>
                  </a:extLst>
                </p:cNvPr>
                <p:cNvSpPr>
                  <a:spLocks noChangeArrowheads="1"/>
                </p:cNvSpPr>
                <p:nvPr/>
              </p:nvSpPr>
              <p:spPr bwMode="auto">
                <a:xfrm>
                  <a:off x="8595954" y="6189512"/>
                  <a:ext cx="35061" cy="33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grpSp>
          <p:grpSp>
            <p:nvGrpSpPr>
              <p:cNvPr id="201" name="Group 200">
                <a:extLst>
                  <a:ext uri="{FF2B5EF4-FFF2-40B4-BE49-F238E27FC236}">
                    <a16:creationId xmlns:a16="http://schemas.microsoft.com/office/drawing/2014/main" id="{06C6CD48-2AFF-48CC-9307-82E0AF6FD8E2}"/>
                  </a:ext>
                </a:extLst>
              </p:cNvPr>
              <p:cNvGrpSpPr/>
              <p:nvPr/>
            </p:nvGrpSpPr>
            <p:grpSpPr>
              <a:xfrm>
                <a:off x="1156522" y="7528737"/>
                <a:ext cx="202279" cy="426682"/>
                <a:chOff x="8565276" y="5331986"/>
                <a:chExt cx="93495" cy="197216"/>
              </a:xfrm>
              <a:solidFill>
                <a:schemeClr val="accent1"/>
              </a:solidFill>
            </p:grpSpPr>
            <p:sp>
              <p:nvSpPr>
                <p:cNvPr id="208" name="Freeform 1368">
                  <a:extLst>
                    <a:ext uri="{FF2B5EF4-FFF2-40B4-BE49-F238E27FC236}">
                      <a16:creationId xmlns:a16="http://schemas.microsoft.com/office/drawing/2014/main" id="{15C756A9-819E-4621-9725-65EC64DA025F}"/>
                    </a:ext>
                  </a:extLst>
                </p:cNvPr>
                <p:cNvSpPr>
                  <a:spLocks/>
                </p:cNvSpPr>
                <p:nvPr/>
              </p:nvSpPr>
              <p:spPr bwMode="auto">
                <a:xfrm>
                  <a:off x="8565276" y="5365585"/>
                  <a:ext cx="93495" cy="163617"/>
                </a:xfrm>
                <a:custGeom>
                  <a:avLst/>
                  <a:gdLst>
                    <a:gd name="T0" fmla="*/ 1 w 27"/>
                    <a:gd name="T1" fmla="*/ 21 h 47"/>
                    <a:gd name="T2" fmla="*/ 4 w 27"/>
                    <a:gd name="T3" fmla="*/ 20 h 47"/>
                    <a:gd name="T4" fmla="*/ 8 w 27"/>
                    <a:gd name="T5" fmla="*/ 7 h 47"/>
                    <a:gd name="T6" fmla="*/ 9 w 27"/>
                    <a:gd name="T7" fmla="*/ 7 h 47"/>
                    <a:gd name="T8" fmla="*/ 2 w 27"/>
                    <a:gd name="T9" fmla="*/ 28 h 47"/>
                    <a:gd name="T10" fmla="*/ 9 w 27"/>
                    <a:gd name="T11" fmla="*/ 28 h 47"/>
                    <a:gd name="T12" fmla="*/ 9 w 27"/>
                    <a:gd name="T13" fmla="*/ 45 h 47"/>
                    <a:gd name="T14" fmla="*/ 11 w 27"/>
                    <a:gd name="T15" fmla="*/ 47 h 47"/>
                    <a:gd name="T16" fmla="*/ 13 w 27"/>
                    <a:gd name="T17" fmla="*/ 45 h 47"/>
                    <a:gd name="T18" fmla="*/ 13 w 27"/>
                    <a:gd name="T19" fmla="*/ 28 h 47"/>
                    <a:gd name="T20" fmla="*/ 14 w 27"/>
                    <a:gd name="T21" fmla="*/ 28 h 47"/>
                    <a:gd name="T22" fmla="*/ 14 w 27"/>
                    <a:gd name="T23" fmla="*/ 45 h 47"/>
                    <a:gd name="T24" fmla="*/ 16 w 27"/>
                    <a:gd name="T25" fmla="*/ 47 h 47"/>
                    <a:gd name="T26" fmla="*/ 19 w 27"/>
                    <a:gd name="T27" fmla="*/ 45 h 47"/>
                    <a:gd name="T28" fmla="*/ 19 w 27"/>
                    <a:gd name="T29" fmla="*/ 28 h 47"/>
                    <a:gd name="T30" fmla="*/ 25 w 27"/>
                    <a:gd name="T31" fmla="*/ 28 h 47"/>
                    <a:gd name="T32" fmla="*/ 18 w 27"/>
                    <a:gd name="T33" fmla="*/ 7 h 47"/>
                    <a:gd name="T34" fmla="*/ 19 w 27"/>
                    <a:gd name="T35" fmla="*/ 7 h 47"/>
                    <a:gd name="T36" fmla="*/ 23 w 27"/>
                    <a:gd name="T37" fmla="*/ 20 h 47"/>
                    <a:gd name="T38" fmla="*/ 25 w 27"/>
                    <a:gd name="T39" fmla="*/ 21 h 47"/>
                    <a:gd name="T40" fmla="*/ 27 w 27"/>
                    <a:gd name="T41" fmla="*/ 19 h 47"/>
                    <a:gd name="T42" fmla="*/ 23 w 27"/>
                    <a:gd name="T43" fmla="*/ 5 h 47"/>
                    <a:gd name="T44" fmla="*/ 17 w 27"/>
                    <a:gd name="T45" fmla="*/ 0 h 47"/>
                    <a:gd name="T46" fmla="*/ 10 w 27"/>
                    <a:gd name="T47" fmla="*/ 0 h 47"/>
                    <a:gd name="T48" fmla="*/ 4 w 27"/>
                    <a:gd name="T49" fmla="*/ 5 h 47"/>
                    <a:gd name="T50" fmla="*/ 0 w 27"/>
                    <a:gd name="T51" fmla="*/ 19 h 47"/>
                    <a:gd name="T52" fmla="*/ 1 w 27"/>
                    <a:gd name="T53"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47">
                      <a:moveTo>
                        <a:pt x="1" y="21"/>
                      </a:moveTo>
                      <a:cubicBezTo>
                        <a:pt x="2" y="21"/>
                        <a:pt x="3" y="21"/>
                        <a:pt x="4" y="20"/>
                      </a:cubicBezTo>
                      <a:cubicBezTo>
                        <a:pt x="4" y="18"/>
                        <a:pt x="8" y="7"/>
                        <a:pt x="8" y="7"/>
                      </a:cubicBezTo>
                      <a:cubicBezTo>
                        <a:pt x="9" y="7"/>
                        <a:pt x="9" y="7"/>
                        <a:pt x="9" y="7"/>
                      </a:cubicBezTo>
                      <a:cubicBezTo>
                        <a:pt x="2" y="28"/>
                        <a:pt x="2" y="28"/>
                        <a:pt x="2" y="28"/>
                      </a:cubicBezTo>
                      <a:cubicBezTo>
                        <a:pt x="9" y="28"/>
                        <a:pt x="9" y="28"/>
                        <a:pt x="9" y="28"/>
                      </a:cubicBezTo>
                      <a:cubicBezTo>
                        <a:pt x="9" y="36"/>
                        <a:pt x="9" y="44"/>
                        <a:pt x="9" y="45"/>
                      </a:cubicBezTo>
                      <a:cubicBezTo>
                        <a:pt x="9" y="46"/>
                        <a:pt x="9" y="47"/>
                        <a:pt x="11" y="47"/>
                      </a:cubicBezTo>
                      <a:cubicBezTo>
                        <a:pt x="12" y="47"/>
                        <a:pt x="13" y="46"/>
                        <a:pt x="13" y="45"/>
                      </a:cubicBezTo>
                      <a:cubicBezTo>
                        <a:pt x="13" y="43"/>
                        <a:pt x="13" y="28"/>
                        <a:pt x="13" y="28"/>
                      </a:cubicBezTo>
                      <a:cubicBezTo>
                        <a:pt x="14" y="28"/>
                        <a:pt x="14" y="28"/>
                        <a:pt x="14" y="28"/>
                      </a:cubicBezTo>
                      <a:cubicBezTo>
                        <a:pt x="14" y="28"/>
                        <a:pt x="14" y="43"/>
                        <a:pt x="14" y="45"/>
                      </a:cubicBezTo>
                      <a:cubicBezTo>
                        <a:pt x="14" y="46"/>
                        <a:pt x="15" y="47"/>
                        <a:pt x="16" y="47"/>
                      </a:cubicBezTo>
                      <a:cubicBezTo>
                        <a:pt x="18" y="47"/>
                        <a:pt x="19" y="46"/>
                        <a:pt x="19" y="45"/>
                      </a:cubicBezTo>
                      <a:cubicBezTo>
                        <a:pt x="19" y="44"/>
                        <a:pt x="19" y="36"/>
                        <a:pt x="19" y="28"/>
                      </a:cubicBezTo>
                      <a:cubicBezTo>
                        <a:pt x="25" y="28"/>
                        <a:pt x="25" y="28"/>
                        <a:pt x="25" y="28"/>
                      </a:cubicBezTo>
                      <a:cubicBezTo>
                        <a:pt x="18" y="7"/>
                        <a:pt x="18" y="7"/>
                        <a:pt x="18" y="7"/>
                      </a:cubicBezTo>
                      <a:cubicBezTo>
                        <a:pt x="19" y="7"/>
                        <a:pt x="19" y="7"/>
                        <a:pt x="19" y="7"/>
                      </a:cubicBezTo>
                      <a:cubicBezTo>
                        <a:pt x="19" y="7"/>
                        <a:pt x="23" y="18"/>
                        <a:pt x="23" y="20"/>
                      </a:cubicBezTo>
                      <a:cubicBezTo>
                        <a:pt x="23" y="21"/>
                        <a:pt x="24" y="21"/>
                        <a:pt x="25" y="21"/>
                      </a:cubicBezTo>
                      <a:cubicBezTo>
                        <a:pt x="26" y="21"/>
                        <a:pt x="27" y="20"/>
                        <a:pt x="27" y="19"/>
                      </a:cubicBezTo>
                      <a:cubicBezTo>
                        <a:pt x="26" y="18"/>
                        <a:pt x="24" y="11"/>
                        <a:pt x="23" y="5"/>
                      </a:cubicBezTo>
                      <a:cubicBezTo>
                        <a:pt x="22" y="3"/>
                        <a:pt x="20" y="0"/>
                        <a:pt x="17" y="0"/>
                      </a:cubicBezTo>
                      <a:cubicBezTo>
                        <a:pt x="16" y="0"/>
                        <a:pt x="11" y="0"/>
                        <a:pt x="10" y="0"/>
                      </a:cubicBezTo>
                      <a:cubicBezTo>
                        <a:pt x="7" y="0"/>
                        <a:pt x="5" y="3"/>
                        <a:pt x="4" y="5"/>
                      </a:cubicBezTo>
                      <a:cubicBezTo>
                        <a:pt x="3" y="11"/>
                        <a:pt x="0" y="18"/>
                        <a:pt x="0" y="19"/>
                      </a:cubicBezTo>
                      <a:cubicBezTo>
                        <a:pt x="0" y="20"/>
                        <a:pt x="0" y="21"/>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sp>
              <p:nvSpPr>
                <p:cNvPr id="209" name="Oval 1386">
                  <a:extLst>
                    <a:ext uri="{FF2B5EF4-FFF2-40B4-BE49-F238E27FC236}">
                      <a16:creationId xmlns:a16="http://schemas.microsoft.com/office/drawing/2014/main" id="{BB353169-D3E1-48D8-A56C-0CB53AEE84BD}"/>
                    </a:ext>
                  </a:extLst>
                </p:cNvPr>
                <p:cNvSpPr>
                  <a:spLocks noChangeArrowheads="1"/>
                </p:cNvSpPr>
                <p:nvPr/>
              </p:nvSpPr>
              <p:spPr bwMode="auto">
                <a:xfrm>
                  <a:off x="8595955" y="5331986"/>
                  <a:ext cx="30678" cy="3067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1" tIns="32786" rIns="65571" bIns="32786" numCol="1" anchor="t" anchorCtr="0" compatLnSpc="1">
                  <a:prstTxWarp prst="textNoShape">
                    <a:avLst/>
                  </a:prstTxWarp>
                </a:bodyPr>
                <a:lstStyle/>
                <a:p>
                  <a:pPr defTabSz="655682"/>
                  <a:endParaRPr lang="en-US" sz="1291" dirty="0">
                    <a:latin typeface="Segoe UI" panose="020B0502040204020203" pitchFamily="34" charset="0"/>
                  </a:endParaRPr>
                </a:p>
              </p:txBody>
            </p:sp>
          </p:grpSp>
        </p:grpSp>
      </p:grpSp>
      <p:pic>
        <p:nvPicPr>
          <p:cNvPr id="59" name="Picture 2">
            <a:extLst>
              <a:ext uri="{FF2B5EF4-FFF2-40B4-BE49-F238E27FC236}">
                <a16:creationId xmlns:a16="http://schemas.microsoft.com/office/drawing/2014/main" id="{A8066A76-8538-4179-B306-473062CB553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Connector 59">
            <a:extLst>
              <a:ext uri="{FF2B5EF4-FFF2-40B4-BE49-F238E27FC236}">
                <a16:creationId xmlns:a16="http://schemas.microsoft.com/office/drawing/2014/main" id="{7C9AF4C7-CDA8-41E6-9BCA-08EA55F9D59B}"/>
              </a:ext>
            </a:extLst>
          </p:cNvPr>
          <p:cNvCxnSpPr/>
          <p:nvPr/>
        </p:nvCxnSpPr>
        <p:spPr>
          <a:xfrm>
            <a:off x="768626" y="1431235"/>
            <a:ext cx="10830339" cy="0"/>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
        <p:nvSpPr>
          <p:cNvPr id="61" name="Footer Placeholder 2">
            <a:extLst>
              <a:ext uri="{FF2B5EF4-FFF2-40B4-BE49-F238E27FC236}">
                <a16:creationId xmlns:a16="http://schemas.microsoft.com/office/drawing/2014/main" id="{EBEFB26B-A3EC-4DBC-9438-F4A1CAFB0989}"/>
              </a:ext>
            </a:extLst>
          </p:cNvPr>
          <p:cNvSpPr>
            <a:spLocks noGrp="1"/>
          </p:cNvSpPr>
          <p:nvPr>
            <p:ph type="ftr" sz="quarter" idx="11"/>
          </p:nvPr>
        </p:nvSpPr>
        <p:spPr>
          <a:xfrm>
            <a:off x="-937437" y="6356349"/>
            <a:ext cx="4114800" cy="365125"/>
          </a:xfrm>
        </p:spPr>
        <p:txBody>
          <a:bodyPr/>
          <a:lstStyle/>
          <a:p>
            <a:r>
              <a:rPr lang="en-US" sz="1000">
                <a:latin typeface="Arial" panose="020B0604020202020204" pitchFamily="34" charset="0"/>
                <a:cs typeface="Arial" panose="020B0604020202020204" pitchFamily="34" charset="0"/>
              </a:rPr>
              <a:t>©2024 Advantage Administrators</a:t>
            </a:r>
            <a:endParaRPr lang="en-US" sz="1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9252508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8292-20B7-4C63-9A4C-15A6A3143755}"/>
              </a:ext>
            </a:extLst>
          </p:cNvPr>
          <p:cNvSpPr>
            <a:spLocks noGrp="1"/>
          </p:cNvSpPr>
          <p:nvPr>
            <p:ph type="title"/>
          </p:nvPr>
        </p:nvSpPr>
        <p:spPr>
          <a:xfrm>
            <a:off x="266714" y="650956"/>
            <a:ext cx="11631598" cy="752099"/>
          </a:xfrm>
        </p:spPr>
        <p:txBody>
          <a:bodyPr/>
          <a:lstStyle/>
          <a:p>
            <a:pPr algn="ctr"/>
            <a:r>
              <a:rPr lang="en-US" dirty="0">
                <a:latin typeface="Segoe UI" panose="020B0502040204020203" pitchFamily="34" charset="0"/>
              </a:rPr>
              <a:t>Retiree Healthcare Expenses</a:t>
            </a:r>
          </a:p>
        </p:txBody>
      </p:sp>
      <p:pic>
        <p:nvPicPr>
          <p:cNvPr id="6" name="Picture 2">
            <a:extLst>
              <a:ext uri="{FF2B5EF4-FFF2-40B4-BE49-F238E27FC236}">
                <a16:creationId xmlns:a16="http://schemas.microsoft.com/office/drawing/2014/main" id="{35628DFF-8F97-408A-BDC7-3EE5343518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92678" y="6282635"/>
            <a:ext cx="1043624" cy="35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a:extLst>
              <a:ext uri="{FF2B5EF4-FFF2-40B4-BE49-F238E27FC236}">
                <a16:creationId xmlns:a16="http://schemas.microsoft.com/office/drawing/2014/main" id="{6C2B6452-0BAD-41E7-BB8A-5D1E03FF1B0A}"/>
              </a:ext>
            </a:extLst>
          </p:cNvPr>
          <p:cNvCxnSpPr/>
          <p:nvPr/>
        </p:nvCxnSpPr>
        <p:spPr>
          <a:xfrm>
            <a:off x="768626" y="1431235"/>
            <a:ext cx="1083033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Footer Placeholder 2">
            <a:extLst>
              <a:ext uri="{FF2B5EF4-FFF2-40B4-BE49-F238E27FC236}">
                <a16:creationId xmlns:a16="http://schemas.microsoft.com/office/drawing/2014/main" id="{B2AB1F90-0613-4245-A3EB-0A9DEAF874DB}"/>
              </a:ext>
            </a:extLst>
          </p:cNvPr>
          <p:cNvSpPr>
            <a:spLocks noGrp="1"/>
          </p:cNvSpPr>
          <p:nvPr>
            <p:ph type="ftr" sz="quarter" idx="11"/>
          </p:nvPr>
        </p:nvSpPr>
        <p:spPr>
          <a:xfrm>
            <a:off x="-937437" y="6356349"/>
            <a:ext cx="4114800" cy="365125"/>
          </a:xfrm>
        </p:spPr>
        <p:txBody>
          <a:bodyPr/>
          <a:lstStyle/>
          <a:p>
            <a:r>
              <a:rPr lang="en-US" sz="1000">
                <a:latin typeface="Arial" panose="020B0604020202020204" pitchFamily="34" charset="0"/>
                <a:cs typeface="Arial" panose="020B0604020202020204" pitchFamily="34" charset="0"/>
              </a:rPr>
              <a:t>©2024 Advantage Administrators</a:t>
            </a:r>
            <a:endParaRPr lang="en-US" sz="10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ADC3F968-1D63-4200-AA99-17FAA4C1C9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0009" y="1502174"/>
            <a:ext cx="9665007" cy="5219300"/>
          </a:xfrm>
          <a:prstGeom prst="rect">
            <a:avLst/>
          </a:prstGeom>
        </p:spPr>
      </p:pic>
    </p:spTree>
    <p:extLst>
      <p:ext uri="{BB962C8B-B14F-4D97-AF65-F5344CB8AC3E}">
        <p14:creationId xmlns:p14="http://schemas.microsoft.com/office/powerpoint/2010/main" val="352182838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2.xml><?xml version="1.0" encoding="utf-8"?>
<p:tagLst xmlns:a="http://schemas.openxmlformats.org/drawingml/2006/main" xmlns:r="http://schemas.openxmlformats.org/officeDocument/2006/relationships" xmlns:p="http://schemas.openxmlformats.org/presentationml/2006/main">
  <p:tag name="MIO_FALLBACK_LAYOUT" val="7"/>
  <p:tag name="MIO_SHOW_DATE" val="False"/>
  <p:tag name="MIO_SHOW_FOOTER" val="False"/>
  <p:tag name="MIO_SHOW_PAGENUMBER" val="False"/>
  <p:tag name="MIO_AVOID_BLANK_LAYOUT" val="False"/>
  <p:tag name="MIO_CD_LAYOUT_VALID_AREA" val="False"/>
  <p:tag name="MIO_NUMBER_OF_VALID_LAYOUTS" val="11"/>
  <p:tag name="MIO_HDS" val="True"/>
  <p:tag name="MIO_SKIPVERSION" val="01.01.0001 00:00:00"/>
  <p:tag name="MIO_EKGUID" val="e00af62c-dfc5-437f-9093-801eee9319b9"/>
  <p:tag name="MIO_UPDATE" val="True"/>
  <p:tag name="MIO_VERSION" val="17.09.2018 16:29:17"/>
  <p:tag name="MIO_DBID" val="D6D8417B-0C44-4D3B-921D-F0570CAFE3B4"/>
  <p:tag name="MIO_LASTDOWNLOADED" val="15.04.2019 09:06:23"/>
  <p:tag name="MIO_OBJECTNAME" val="White Blank Template"/>
  <p:tag name="MIO_CDID" val="d30371fb-bd2b-4816-a0ce-bd6a1479ab6b"/>
</p:tagLst>
</file>

<file path=ppt/tags/tag3.xml><?xml version="1.0" encoding="utf-8"?>
<p:tagLst xmlns:a="http://schemas.openxmlformats.org/drawingml/2006/main" xmlns:r="http://schemas.openxmlformats.org/officeDocument/2006/relationships" xmlns:p="http://schemas.openxmlformats.org/presentationml/2006/main">
  <p:tag name="MIO_STRING_IGNORE_CHECKSUM_FOR_NEXT_SAVE" val="False"/>
  <p:tag name="MIO_GUID" val="88f0719e-5c84-4eea-8c77-288aebe81e60"/>
  <p:tag name="MIO_EKGUID" val="b10c0567-f0fa-41a6-9199-e9c52ad74eeb"/>
  <p:tag name="MIO_UPDATE" val="True"/>
  <p:tag name="MIO_VERSION" val="05.03.2019 19:11:54"/>
  <p:tag name="MIO_DBID" val="D6D8417B-0C44-4D3B-921D-F0570CAFE3B4"/>
  <p:tag name="MIO_LASTDOWNLOADED" val="15.04.2019 09:08:57"/>
  <p:tag name="MIO_OBJECTNAME" val="We believe the market provides powerful possibilities"/>
  <p:tag name="MIO_LASTEDITORNAME" val="dwilberscheid "/>
</p:tagLst>
</file>

<file path=ppt/tags/tag4.xml><?xml version="1.0" encoding="utf-8"?>
<p:tagLst xmlns:a="http://schemas.openxmlformats.org/drawingml/2006/main" xmlns:r="http://schemas.openxmlformats.org/officeDocument/2006/relationships" xmlns:p="http://schemas.openxmlformats.org/presentationml/2006/main">
  <p:tag name="MIO_GUID" val="a436d4b8-0da3-4b93-b811-5d2c6fe4b5b6"/>
  <p:tag name="MIO_STRING_IGNORE_CHECKSUM_FOR_NEXT_SAVE" val="False"/>
  <p:tag name="ARTICULATE_SLIDE_THUMBNAIL_REFRESH" val="1"/>
  <p:tag name="MIO_EKGUID" val="8f0d97c7-9a72-4958-b3fb-4f45a280918a"/>
  <p:tag name="MIO_UPDATE" val="True"/>
  <p:tag name="MIO_VERSION" val="07.03.2019 16:05:28"/>
  <p:tag name="MIO_DBID" val="D6D8417B-0C44-4D3B-921D-F0570CAFE3B4"/>
  <p:tag name="MIO_LASTDOWNLOADED" val="15.04.2019 10:14:34"/>
  <p:tag name="MIO_OBJECTNAME" val="Advantages of an HSA"/>
  <p:tag name="MIO_LASTEDITORNAME" val="dwilberscheid "/>
</p:tagLst>
</file>

<file path=ppt/tags/tag5.xml><?xml version="1.0" encoding="utf-8"?>
<p:tagLst xmlns:a="http://schemas.openxmlformats.org/drawingml/2006/main" xmlns:r="http://schemas.openxmlformats.org/officeDocument/2006/relationships" xmlns:p="http://schemas.openxmlformats.org/presentationml/2006/main">
  <p:tag name="MIO_EKGUID" val="681b3db6-4f8c-42d0-8db0-9c2975639a54"/>
  <p:tag name="MIO_GUID" val="944f5319-1a2b-45e9-8d6d-82daaf985d7c"/>
  <p:tag name="MIO_UPDATE" val="True"/>
  <p:tag name="MIO_VERSION" val="12.11.2018 16:20:47"/>
  <p:tag name="MIO_DBID" val="D6D8417B-0C44-4D3B-921D-F0570CAFE3B4"/>
  <p:tag name="MIO_LASTDOWNLOADED" val="19.12.2018 11:10:39"/>
  <p:tag name="MIO_OBJECTNAME" val="iStock-508099072"/>
  <p:tag name="MIO_LASTEDITORNAME" val="Diana Wilberscheid"/>
</p:tagLst>
</file>

<file path=ppt/tags/tag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heme/theme1.xml><?xml version="1.0" encoding="utf-8"?>
<a:theme xmlns:a="http://schemas.openxmlformats.org/drawingml/2006/main" name="White Blank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X Health Partner Deck">
  <a:themeElements>
    <a:clrScheme name="WEX Health">
      <a:dk1>
        <a:srgbClr val="000000"/>
      </a:dk1>
      <a:lt1>
        <a:srgbClr val="FFFFFF"/>
      </a:lt1>
      <a:dk2>
        <a:srgbClr val="003982"/>
      </a:dk2>
      <a:lt2>
        <a:srgbClr val="FFFFFF"/>
      </a:lt2>
      <a:accent1>
        <a:srgbClr val="EA3B06"/>
      </a:accent1>
      <a:accent2>
        <a:srgbClr val="FF6600"/>
      </a:accent2>
      <a:accent3>
        <a:srgbClr val="FFCC00"/>
      </a:accent3>
      <a:accent4>
        <a:srgbClr val="00CC00"/>
      </a:accent4>
      <a:accent5>
        <a:srgbClr val="29C7FF"/>
      </a:accent5>
      <a:accent6>
        <a:srgbClr val="BCB4A2"/>
      </a:accent6>
      <a:hlink>
        <a:srgbClr val="003982"/>
      </a:hlink>
      <a:folHlink>
        <a:srgbClr val="1B7EFF"/>
      </a:folHlink>
    </a:clrScheme>
    <a:fontScheme name="Custom 1">
      <a:majorFont>
        <a:latin typeface="Calibri Light"/>
        <a:ea typeface=""/>
        <a:cs typeface=""/>
      </a:majorFont>
      <a:minorFont>
        <a:latin typeface="Calibr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hangeable Template v2.pptx" id="{E03FC067-A89C-446A-949D-23AC115D2ED0}" vid="{CA6A3926-10C4-4449-8991-8BAA6E3EC3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ssion_x0020_Name xmlns="4002c47c-7d8f-4a5a-b877-af5a37dfaf31">Open Enrollment</Session_x0020_Nam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60FB5C70D1D743BF10F9E21B0F9ED0" ma:contentTypeVersion="9" ma:contentTypeDescription="Create a new document." ma:contentTypeScope="" ma:versionID="8016747a73e8a7d456b8bf933d04d48d">
  <xsd:schema xmlns:xsd="http://www.w3.org/2001/XMLSchema" xmlns:xs="http://www.w3.org/2001/XMLSchema" xmlns:p="http://schemas.microsoft.com/office/2006/metadata/properties" xmlns:ns2="4002c47c-7d8f-4a5a-b877-af5a37dfaf31" xmlns:ns3="a92af5c4-de40-4cfe-b436-e88b99becf07" targetNamespace="http://schemas.microsoft.com/office/2006/metadata/properties" ma:root="true" ma:fieldsID="9294e232af64697e9cb857e6e8805584" ns2:_="" ns3:_="">
    <xsd:import namespace="4002c47c-7d8f-4a5a-b877-af5a37dfaf31"/>
    <xsd:import namespace="a92af5c4-de40-4cfe-b436-e88b99becf07"/>
    <xsd:element name="properties">
      <xsd:complexType>
        <xsd:sequence>
          <xsd:element name="documentManagement">
            <xsd:complexType>
              <xsd:all>
                <xsd:element ref="ns2:Session_x0020_Name"/>
                <xsd:element ref="ns3:SharedWithUsers" minOccurs="0"/>
                <xsd:element ref="ns3:SharedWithDetails" minOccurs="0"/>
                <xsd:element ref="ns2:MediaServiceMetadata" minOccurs="0"/>
                <xsd:element ref="ns2:MediaServiceFastMetadata" minOccurs="0"/>
                <xsd:element ref="ns2:MediaServiceDateTake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2c47c-7d8f-4a5a-b877-af5a37dfaf31" elementFormDefault="qualified">
    <xsd:import namespace="http://schemas.microsoft.com/office/2006/documentManagement/types"/>
    <xsd:import namespace="http://schemas.microsoft.com/office/infopath/2007/PartnerControls"/>
    <xsd:element name="Session_x0020_Name" ma:index="8" ma:displayName="Session Name" ma:format="Dropdown" ma:internalName="Session_x0020_Name">
      <xsd:simpleType>
        <xsd:union memberTypes="dms:Text">
          <xsd:simpleType>
            <xsd:restriction base="dms:Choice">
              <xsd:enumeration value="HSA Advance"/>
              <xsd:enumeration value="Internal Training"/>
              <xsd:enumeration value="Open Enrollment"/>
              <xsd:enumeration value="TBD"/>
            </xsd:restriction>
          </xsd:simpleType>
        </xsd:un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2af5c4-de40-4cfe-b436-e88b99becf0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9366A5-038A-4192-8EE6-74B467033201}">
  <ds:schemaRefs>
    <ds:schemaRef ds:uri="http://schemas.microsoft.com/sharepoint/v3/contenttype/forms"/>
  </ds:schemaRefs>
</ds:datastoreItem>
</file>

<file path=customXml/itemProps2.xml><?xml version="1.0" encoding="utf-8"?>
<ds:datastoreItem xmlns:ds="http://schemas.openxmlformats.org/officeDocument/2006/customXml" ds:itemID="{2CCF3B42-55CD-4668-B1AC-D2753BF8F296}">
  <ds:schemaRefs>
    <ds:schemaRef ds:uri="http://schemas.microsoft.com/office/2006/documentManagement/types"/>
    <ds:schemaRef ds:uri="http://purl.org/dc/elements/1.1/"/>
    <ds:schemaRef ds:uri="4002c47c-7d8f-4a5a-b877-af5a37dfaf3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terms/"/>
    <ds:schemaRef ds:uri="a92af5c4-de40-4cfe-b436-e88b99becf07"/>
    <ds:schemaRef ds:uri="http://www.w3.org/XML/1998/namespace"/>
  </ds:schemaRefs>
</ds:datastoreItem>
</file>

<file path=customXml/itemProps3.xml><?xml version="1.0" encoding="utf-8"?>
<ds:datastoreItem xmlns:ds="http://schemas.openxmlformats.org/officeDocument/2006/customXml" ds:itemID="{3ACA639D-E6A8-474D-905D-60B144639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02c47c-7d8f-4a5a-b877-af5a37dfaf31"/>
    <ds:schemaRef ds:uri="a92af5c4-de40-4cfe-b436-e88b99bec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50772</TotalTime>
  <Words>2543</Words>
  <Application>Microsoft Office PowerPoint</Application>
  <PresentationFormat>Widescreen</PresentationFormat>
  <Paragraphs>306</Paragraphs>
  <Slides>38</Slides>
  <Notes>38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9" baseType="lpstr">
      <vt:lpstr>Abadi</vt:lpstr>
      <vt:lpstr>Amerigo Md BT</vt:lpstr>
      <vt:lpstr>Arial</vt:lpstr>
      <vt:lpstr>Calibri</vt:lpstr>
      <vt:lpstr>Calibri Light</vt:lpstr>
      <vt:lpstr>Helvetica Light</vt:lpstr>
      <vt:lpstr>Segoe UI</vt:lpstr>
      <vt:lpstr>Wingdings</vt:lpstr>
      <vt:lpstr>White Blank Template</vt:lpstr>
      <vt:lpstr>WEX Health Partner Deck</vt:lpstr>
      <vt:lpstr>Acrobat Document</vt:lpstr>
      <vt:lpstr>The Pros and Cons of Health Savings Accounts</vt:lpstr>
      <vt:lpstr>Today’s Agenda</vt:lpstr>
      <vt:lpstr>Preliminary Matters</vt:lpstr>
      <vt:lpstr>Beware the letter salad!</vt:lpstr>
      <vt:lpstr>When did Health Savings Accounts Start?</vt:lpstr>
      <vt:lpstr>Healthcare Costs in Retirement are Increasing Steadily.</vt:lpstr>
      <vt:lpstr>PowerPoint Presentation</vt:lpstr>
      <vt:lpstr>Healthcare Costs in Retirement are Increasing</vt:lpstr>
      <vt:lpstr>Retiree Healthcare Expenses</vt:lpstr>
      <vt:lpstr>How did Congress Intend HSAs to Help</vt:lpstr>
      <vt:lpstr>Policy Reasons for Congress to Authorize Health Savings Accounts</vt:lpstr>
      <vt:lpstr>Why HSA is the Best Retirement Plan </vt:lpstr>
      <vt:lpstr>The Power of Investing HSA Dollars  for Future Healthcare Expenses</vt:lpstr>
      <vt:lpstr>Getting Money Out of A Health Savings Account is Easy</vt:lpstr>
      <vt:lpstr>As Easy as Riding a Bike</vt:lpstr>
      <vt:lpstr>Taxes on HSA Withdrawals</vt:lpstr>
      <vt:lpstr>Putting Money IN can be Complicated.</vt:lpstr>
      <vt:lpstr>There are many rules.</vt:lpstr>
      <vt:lpstr>Pros for Individuals</vt:lpstr>
      <vt:lpstr>Pros for Individuals</vt:lpstr>
      <vt:lpstr>Cons for Individuals</vt:lpstr>
      <vt:lpstr>Cons for Individuals</vt:lpstr>
      <vt:lpstr>Take Aways</vt:lpstr>
      <vt:lpstr>HSAs as an Employee Benefit</vt:lpstr>
      <vt:lpstr>Should Employers Contribute to Their Employees’ HSAs?</vt:lpstr>
      <vt:lpstr>Workplace HSA Program Pros-</vt:lpstr>
      <vt:lpstr>Workplace HSA Program Pros-</vt:lpstr>
      <vt:lpstr>Workplace HSA Program Pros-</vt:lpstr>
      <vt:lpstr>Workplace HSA Program Cons-</vt:lpstr>
      <vt:lpstr>Workplace HSA Program Cons-</vt:lpstr>
      <vt:lpstr>Workplace HSA Program Cons-</vt:lpstr>
      <vt:lpstr>Workplace HSA Program Cons-</vt:lpstr>
      <vt:lpstr>Other Ways of Paying Employee Medical Expenses that are -</vt:lpstr>
      <vt:lpstr>EBHRA/HFSA Combo</vt:lpstr>
      <vt:lpstr>ICHRA</vt:lpstr>
      <vt:lpstr>Net Costs of Employer Contributions</vt:lpstr>
      <vt:lpstr>Takeaways from this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Open_Enrollment_WebEx2_Mapping_and_Navigation</dc:title>
  <dc:creator>Lindsay Jacobs</dc:creator>
  <cp:lastModifiedBy>Rod Drenkow</cp:lastModifiedBy>
  <cp:revision>357</cp:revision>
  <cp:lastPrinted>2024-03-05T22:54:55Z</cp:lastPrinted>
  <dcterms:created xsi:type="dcterms:W3CDTF">2018-06-18T17:08:13Z</dcterms:created>
  <dcterms:modified xsi:type="dcterms:W3CDTF">2024-03-05T23:04:39Z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0x0101005360FB5C70D1D743BF10F9E21B0F9ED0</vt:lpwstr>
  </property>
</Properties>
</file>