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9" r:id="rId4"/>
    <p:sldId id="360" r:id="rId5"/>
    <p:sldId id="4169" r:id="rId6"/>
    <p:sldId id="4170" r:id="rId7"/>
    <p:sldId id="4173" r:id="rId8"/>
    <p:sldId id="4171" r:id="rId9"/>
    <p:sldId id="4174" r:id="rId10"/>
    <p:sldId id="4146" r:id="rId11"/>
    <p:sldId id="4161" r:id="rId12"/>
    <p:sldId id="368" r:id="rId13"/>
    <p:sldId id="499" r:id="rId14"/>
    <p:sldId id="4160" r:id="rId15"/>
    <p:sldId id="4139" r:id="rId16"/>
    <p:sldId id="4165" r:id="rId17"/>
    <p:sldId id="4166" r:id="rId18"/>
    <p:sldId id="4142" r:id="rId19"/>
    <p:sldId id="4159" r:id="rId20"/>
    <p:sldId id="4158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DCFB6A-A445-4B2A-92B1-D1D6B71155D6}">
          <p14:sldIdLst>
            <p14:sldId id="256"/>
            <p14:sldId id="259"/>
            <p14:sldId id="360"/>
            <p14:sldId id="4169"/>
            <p14:sldId id="4170"/>
            <p14:sldId id="4173"/>
            <p14:sldId id="4171"/>
            <p14:sldId id="4174"/>
            <p14:sldId id="4146"/>
            <p14:sldId id="4161"/>
            <p14:sldId id="368"/>
            <p14:sldId id="499"/>
            <p14:sldId id="4160"/>
            <p14:sldId id="4139"/>
            <p14:sldId id="4165"/>
            <p14:sldId id="4166"/>
            <p14:sldId id="4142"/>
            <p14:sldId id="4159"/>
            <p14:sldId id="41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McNulty" initials="DM" lastIdx="0" clrIdx="0">
    <p:extLst>
      <p:ext uri="{19B8F6BF-5375-455C-9EA6-DF929625EA0E}">
        <p15:presenceInfo xmlns:p15="http://schemas.microsoft.com/office/powerpoint/2012/main" userId="S-1-5-21-1177238915-776561741-725345543-1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6"/>
    <a:srgbClr val="FE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62633" autoAdjust="0"/>
  </p:normalViewPr>
  <p:slideViewPr>
    <p:cSldViewPr snapToGrid="0">
      <p:cViewPr varScale="1">
        <p:scale>
          <a:sx n="65" d="100"/>
          <a:sy n="65" d="100"/>
        </p:scale>
        <p:origin x="20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F865E-A958-46CC-BBB7-3554A83CEA13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14887-6781-4623-85E2-658A49B651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01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B28586-BD66-45A0-A4F6-5C86398ECC87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0561" y="603912"/>
            <a:ext cx="3250377" cy="1828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2570190"/>
            <a:ext cx="5608320" cy="556416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8A5A0A-E7AF-4F26-A981-1FF24E2D35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9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74625"/>
            <a:ext cx="3255963" cy="1831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7805" y="2196935"/>
            <a:ext cx="5397500" cy="6980217"/>
          </a:xfrm>
        </p:spPr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A5A0A-E7AF-4F26-A981-1FF24E2D35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2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Hawkeye is RedTail proud offering athletics for men and 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A5A0A-E7AF-4F26-A981-1FF24E2D357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Grundy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66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Grundy Hall – pictures of dental clinic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15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3cdfbb9f3_0_16:notes"/>
          <p:cNvSpPr txBox="1">
            <a:spLocks noGrp="1"/>
          </p:cNvSpPr>
          <p:nvPr>
            <p:ph type="body" idx="1"/>
          </p:nvPr>
        </p:nvSpPr>
        <p:spPr>
          <a:xfrm>
            <a:off x="701040" y="2570190"/>
            <a:ext cx="5608200" cy="55641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We are excited that we are currently in the process of creating an Automation and Robotics Center</a:t>
            </a:r>
            <a:endParaRPr sz="2000" dirty="0"/>
          </a:p>
        </p:txBody>
      </p:sp>
      <p:sp>
        <p:nvSpPr>
          <p:cNvPr id="190" name="Google Shape;190;g113cdfbb9f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603250"/>
            <a:ext cx="3249613" cy="18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are the projects identified as having the most impact to serve the needs of our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Skilled Trades and Apprentice Center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Butler Hall Renovation and Expansion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53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Expanded Law Enforcement Training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Updated and Expanded Facilities Needed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99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STEM Learning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Bremer Hall Renovation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69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Unlike the Regents whose facilities are funded by the state - In Iowa, Community college facilities are funded by taxpayers in our service area.  Currently, the college has a tax levy in place to pay for facilities  - it is what has funded our Grundy Hall renovation and allowed the college to build the Van G Miller Adult Learning Center downtown.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Other projects in past projects include Brock Student Center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Health Education and Services Center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Black Hawk Addition  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en-US" sz="1600" b="0" dirty="0">
                <a:effectLst/>
                <a:latin typeface="+mn-lt"/>
                <a:cs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This levy has really helped the college move forward in so many ways - and we appreciate the community support.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398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On March 7, 2023 voters in Hawkeye’s service area overwhelmingly approved a $35 bond referendum with a 75.2% passage rate.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This was a renew of an existing levy, and the measure does NOT result in an increase in the bond and interest tax rate.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For a homeowner, the continuance of the tax levy will cost approximately $1.20 per month based on a home valued at $100,000.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A5A0A-E7AF-4F26-A981-1FF24E2D357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09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9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b164b74b9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b164b74b9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Our Mission</a:t>
            </a:r>
            <a:br>
              <a:rPr lang="en-US" sz="1600" dirty="0"/>
            </a:br>
            <a:r>
              <a:rPr lang="en-US" sz="1600" dirty="0"/>
              <a:t>Empowering students, strengthening businesses, and enriching communities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Our Vision: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Improving the quality of life in the communities we serve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68464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Hawkeye offers: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 and Technical Programs - provides immediate employment in a wide variety of careers.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Liberal Arts Transfer - provides arts and sciences courses that may be transferred to other colleges and university as the equivalent of the first two years of a four-year baccalaureate program.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 - provides part-time programs for adult students. Programs include: ESL (English as a second language), high school completion, supplementary career programs, and technical education for upgrading the skills of employed Iowans, and continuing education for those seeking pre-occupational preparation.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Short-term Training &amp; Certification and Customized Business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Concurrent Enrollment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4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Serving 25,000 Individuals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92% of Students are from Hawkeye’s service area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Hawkeye’s Economic Impact to the Community is $44.5 Million or 6,343 Jobs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Hawkeye graduates earn $9,100 more each year compared to those with a high school diploma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9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Hawkeye offers high school students the opportunity to earn college credit in high school - also known as concurrent enrollment. 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25 School Districts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4,626 Students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$4.8 Million - Tuition savings to hard-working families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4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3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0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A5A0A-E7AF-4F26-A981-1FF24E2D3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72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0725" y="6032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Hawkeye has graduated more than 50,000 students since 1966!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A5A0A-E7AF-4F26-A981-1FF24E2D357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320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51160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80160" y="5085311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320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51160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80160" y="5085311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95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1737360"/>
            <a:ext cx="100584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58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6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2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6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9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1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4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1737360"/>
            <a:ext cx="100584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07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20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32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071"/>
              </a:buClr>
              <a:buSzPts val="2800"/>
              <a:buFont typeface="Open Sans SemiBold"/>
              <a:buNone/>
              <a:defRPr>
                <a:solidFill>
                  <a:srgbClr val="15307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●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Font typeface="Open Sans"/>
              <a:buChar char="■"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45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280" y="758952"/>
            <a:ext cx="10512334" cy="4280868"/>
          </a:xfrm>
        </p:spPr>
        <p:txBody>
          <a:bodyPr>
            <a:normAutofit/>
          </a:bodyPr>
          <a:lstStyle/>
          <a:p>
            <a:pPr algn="ctr"/>
            <a:br>
              <a:rPr lang="en-US" sz="7200" b="1" i="1" dirty="0"/>
            </a:b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8151" y="5141420"/>
            <a:ext cx="10058400" cy="114300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Todd Holcomb, E</a:t>
            </a:r>
            <a:r>
              <a:rPr lang="en-US" cap="none" dirty="0"/>
              <a:t>d</a:t>
            </a:r>
            <a:r>
              <a:rPr lang="en-US" dirty="0"/>
              <a:t>.D. President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47" y="2030046"/>
            <a:ext cx="9601200" cy="17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55A15-36E3-47EB-8E2C-417ACA63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90" y="255214"/>
            <a:ext cx="2638425" cy="2447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DE056C-E04E-46F3-BDD3-CCE3AFA006E3}"/>
              </a:ext>
            </a:extLst>
          </p:cNvPr>
          <p:cNvSpPr txBox="1"/>
          <p:nvPr/>
        </p:nvSpPr>
        <p:spPr>
          <a:xfrm>
            <a:off x="3792071" y="591671"/>
            <a:ext cx="6844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51A6"/>
                </a:solidFill>
              </a:rPr>
              <a:t>Athletics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3ECA1-0BAB-4AC8-9359-60709657A653}"/>
              </a:ext>
            </a:extLst>
          </p:cNvPr>
          <p:cNvSpPr txBox="1"/>
          <p:nvPr/>
        </p:nvSpPr>
        <p:spPr>
          <a:xfrm>
            <a:off x="3497914" y="2141013"/>
            <a:ext cx="2797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Men’s Sports</a:t>
            </a:r>
            <a:endParaRPr lang="en-US" sz="2400" dirty="0"/>
          </a:p>
          <a:p>
            <a:r>
              <a:rPr lang="en-US" sz="2400" dirty="0"/>
              <a:t>Bowling</a:t>
            </a:r>
          </a:p>
          <a:p>
            <a:r>
              <a:rPr lang="en-US" sz="2400" dirty="0"/>
              <a:t>Cross Country</a:t>
            </a:r>
          </a:p>
          <a:p>
            <a:r>
              <a:rPr lang="en-US" sz="2400" dirty="0"/>
              <a:t>Dance</a:t>
            </a:r>
          </a:p>
          <a:p>
            <a:r>
              <a:rPr lang="en-US" sz="2400" dirty="0"/>
              <a:t>Esports</a:t>
            </a:r>
          </a:p>
          <a:p>
            <a:r>
              <a:rPr lang="en-US" sz="2400" dirty="0"/>
              <a:t>Golf</a:t>
            </a:r>
          </a:p>
          <a:p>
            <a:r>
              <a:rPr lang="en-US" sz="2400" dirty="0"/>
              <a:t>Soccer</a:t>
            </a:r>
          </a:p>
          <a:p>
            <a:r>
              <a:rPr lang="en-US" sz="2400" dirty="0"/>
              <a:t>Sports Shooting</a:t>
            </a:r>
          </a:p>
          <a:p>
            <a:r>
              <a:rPr lang="en-US" sz="2400" dirty="0"/>
              <a:t>Track and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AC817-BE54-4D28-AA9E-556C72C89480}"/>
              </a:ext>
            </a:extLst>
          </p:cNvPr>
          <p:cNvSpPr txBox="1"/>
          <p:nvPr/>
        </p:nvSpPr>
        <p:spPr>
          <a:xfrm>
            <a:off x="7422494" y="2017216"/>
            <a:ext cx="26384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Women’s Sports</a:t>
            </a:r>
          </a:p>
          <a:p>
            <a:r>
              <a:rPr lang="en-US" sz="2400" dirty="0"/>
              <a:t>Bowling</a:t>
            </a:r>
          </a:p>
          <a:p>
            <a:r>
              <a:rPr lang="en-US" sz="2400" dirty="0"/>
              <a:t>Cross Country</a:t>
            </a:r>
          </a:p>
          <a:p>
            <a:r>
              <a:rPr lang="en-US" sz="2400" dirty="0"/>
              <a:t>Dance</a:t>
            </a:r>
          </a:p>
          <a:p>
            <a:r>
              <a:rPr lang="en-US" sz="2400" dirty="0"/>
              <a:t>Esports</a:t>
            </a:r>
          </a:p>
          <a:p>
            <a:r>
              <a:rPr lang="en-US" sz="2400" dirty="0"/>
              <a:t>Golf</a:t>
            </a:r>
          </a:p>
          <a:p>
            <a:r>
              <a:rPr lang="en-US" sz="2400" dirty="0"/>
              <a:t>Soccer</a:t>
            </a:r>
          </a:p>
          <a:p>
            <a:r>
              <a:rPr lang="en-US" sz="2400" dirty="0"/>
              <a:t>Softball</a:t>
            </a:r>
          </a:p>
          <a:p>
            <a:r>
              <a:rPr lang="en-US" sz="2400" dirty="0"/>
              <a:t>Sports Shooting</a:t>
            </a:r>
          </a:p>
          <a:p>
            <a:r>
              <a:rPr lang="en-US" sz="2400" dirty="0"/>
              <a:t>Track and Field</a:t>
            </a:r>
          </a:p>
          <a:p>
            <a:r>
              <a:rPr lang="en-US" sz="2400" dirty="0"/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83997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B357-A228-41FC-AE2D-17158DE1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Grundy Hall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EDF822-0A75-43CD-8D3F-0AE502997E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4167" b="14167"/>
          <a:stretch/>
        </p:blipFill>
        <p:spPr/>
      </p:pic>
    </p:spTree>
    <p:extLst>
      <p:ext uri="{BB962C8B-B14F-4D97-AF65-F5344CB8AC3E}">
        <p14:creationId xmlns:p14="http://schemas.microsoft.com/office/powerpoint/2010/main" val="387461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E759A-06BB-4484-9E81-28C7D6AB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8" y="3173506"/>
            <a:ext cx="4737945" cy="3196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9F226-6A0C-404B-9961-A926202AA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3" y="182639"/>
            <a:ext cx="4362895" cy="2916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3702D-008A-4C8F-AFEA-10A1A3D9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133" y="182640"/>
            <a:ext cx="4332778" cy="2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3cdfbb9f3_0_16"/>
          <p:cNvSpPr txBox="1">
            <a:spLocks noGrp="1"/>
          </p:cNvSpPr>
          <p:nvPr>
            <p:ph type="title"/>
          </p:nvPr>
        </p:nvSpPr>
        <p:spPr>
          <a:xfrm>
            <a:off x="457200" y="594350"/>
            <a:ext cx="3200400" cy="52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4300" b="1" dirty="0"/>
              <a:t>Automation and Robotics Center</a:t>
            </a:r>
            <a:endParaRPr sz="2700" b="1" dirty="0"/>
          </a:p>
          <a:p>
            <a:pPr marL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endParaRPr sz="4500" dirty="0"/>
          </a:p>
        </p:txBody>
      </p:sp>
      <p:pic>
        <p:nvPicPr>
          <p:cNvPr id="193" name="Google Shape;193;g113cdfbb9f3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375" y="594350"/>
            <a:ext cx="6887373" cy="55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0F4-09BF-4AD8-B9D4-B53AF945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51A6"/>
                </a:solidFill>
              </a:rPr>
              <a:t>Planning for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C6EDA-764E-42ED-BE56-9CBA0D929F2A}"/>
              </a:ext>
            </a:extLst>
          </p:cNvPr>
          <p:cNvSpPr txBox="1"/>
          <p:nvPr/>
        </p:nvSpPr>
        <p:spPr>
          <a:xfrm>
            <a:off x="1097280" y="1963271"/>
            <a:ext cx="106151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Skilled Trades and Apprentice Center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Butler Hall Renovation and Expansion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2C6CF-2696-43D5-B844-2D295A039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579098"/>
            <a:ext cx="4268582" cy="2413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4C606-E2EF-4377-8404-0583D47F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40" y="3507692"/>
            <a:ext cx="4101354" cy="24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0F4-09BF-4AD8-B9D4-B53AF945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51A6"/>
                </a:solidFill>
              </a:rPr>
              <a:t>Planning for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C6EDA-764E-42ED-BE56-9CBA0D929F2A}"/>
              </a:ext>
            </a:extLst>
          </p:cNvPr>
          <p:cNvSpPr txBox="1"/>
          <p:nvPr/>
        </p:nvSpPr>
        <p:spPr>
          <a:xfrm>
            <a:off x="1097280" y="1963271"/>
            <a:ext cx="106151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Expanded Law Enforcement Training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Updated and Expanded Facilities Needed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97EE4-8C5C-4B02-A8C0-9F57F1B9E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882" y="3188055"/>
            <a:ext cx="4668023" cy="29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0F4-09BF-4AD8-B9D4-B53AF945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51A6"/>
                </a:solidFill>
              </a:rPr>
              <a:t>Planning for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C6EDA-764E-42ED-BE56-9CBA0D929F2A}"/>
              </a:ext>
            </a:extLst>
          </p:cNvPr>
          <p:cNvSpPr txBox="1"/>
          <p:nvPr/>
        </p:nvSpPr>
        <p:spPr>
          <a:xfrm>
            <a:off x="1097280" y="2343785"/>
            <a:ext cx="106151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 Learning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Bremer Hall Renovation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BA29-E7D1-4342-B7BA-A0C8CA98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98" y="1841826"/>
            <a:ext cx="4392882" cy="44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9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64DE7F-050C-44BF-AD92-D73DE2A37EE6}"/>
              </a:ext>
            </a:extLst>
          </p:cNvPr>
          <p:cNvSpPr txBox="1"/>
          <p:nvPr/>
        </p:nvSpPr>
        <p:spPr>
          <a:xfrm>
            <a:off x="138504" y="342979"/>
            <a:ext cx="1169490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College facilities are funded by taxpayers in their service area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Tax Levy currently in place has funded: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-Van G. Miller Adult Learning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-Grundy Hall Renovation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Past funding: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Brock Student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Health Education and Services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Black Hawk Hall Addition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levy has helped to move Hawkeye forward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many ways and we appreciate the support!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1EA06-9B39-4809-BCAA-C0F2F676A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458" y="1051985"/>
            <a:ext cx="2980133" cy="2377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5179B-378B-40CF-8143-16DC43FE2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458" y="3758856"/>
            <a:ext cx="3010338" cy="22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7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628B1-F253-4DA5-A4B3-B953253E2B98}"/>
              </a:ext>
            </a:extLst>
          </p:cNvPr>
          <p:cNvSpPr txBox="1"/>
          <p:nvPr/>
        </p:nvSpPr>
        <p:spPr>
          <a:xfrm>
            <a:off x="1151068" y="701938"/>
            <a:ext cx="102755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On March 7, 2023 voters in Hawkeye’s service area overwhelmingly approved a $35 bond referendum with a 75.2% passage rate.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This was a renew of an existing levy, and the measure does NOT result in an increase in the bond and interest tax rate.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For a homeowner, continuance of the tax levy will cost approximately $1.20 per month based on a home valued at $100,000.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6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782500-5D32-4A82-886F-5D39B92EBB77}"/>
              </a:ext>
            </a:extLst>
          </p:cNvPr>
          <p:cNvSpPr txBox="1"/>
          <p:nvPr/>
        </p:nvSpPr>
        <p:spPr>
          <a:xfrm>
            <a:off x="6548285" y="1543182"/>
            <a:ext cx="51391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E6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your support!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DB32D-09DB-4443-B0A3-C7EFC6E2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143" y="250520"/>
            <a:ext cx="4255718" cy="56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1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008" y="0"/>
            <a:ext cx="68099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71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/>
          </a:bodyPr>
          <a:lstStyle/>
          <a:p>
            <a:r>
              <a:rPr lang="en-US" sz="5400" dirty="0"/>
              <a:t>Building our Workforce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60858-5BA4-4267-93C8-07D272D58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352" y="3524458"/>
            <a:ext cx="3778720" cy="2647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0DBEA-E567-415C-95A3-979B79B82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369" y="308498"/>
            <a:ext cx="3778720" cy="2542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6F2D4-C70E-41A7-9498-E9F7102E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256" y="308498"/>
            <a:ext cx="3952047" cy="2542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5D4EA-D597-4405-AE38-3FABD7FDD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355" y="3524458"/>
            <a:ext cx="3907949" cy="26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/>
          </a:bodyPr>
          <a:lstStyle/>
          <a:p>
            <a:r>
              <a:rPr lang="en-US" sz="5400" dirty="0"/>
              <a:t>Hawkeye’s Impact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C306-F80F-4011-8D14-4FC314522551}"/>
              </a:ext>
            </a:extLst>
          </p:cNvPr>
          <p:cNvSpPr txBox="1"/>
          <p:nvPr/>
        </p:nvSpPr>
        <p:spPr>
          <a:xfrm>
            <a:off x="4424082" y="282388"/>
            <a:ext cx="763793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Serving 25,000 Individuals</a:t>
            </a:r>
            <a:br>
              <a:rPr lang="en-US" sz="3200" dirty="0"/>
            </a:br>
            <a:endParaRPr lang="en-US" sz="32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92% of Students are from Hawkeye’s service area</a:t>
            </a:r>
            <a:br>
              <a:rPr lang="en-US" sz="3200" dirty="0"/>
            </a:br>
            <a:endParaRPr lang="en-US" sz="32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Hawkeye’s Economic Impact to the Community is $444.5 Million or 6,343 Jobs</a:t>
            </a:r>
            <a:br>
              <a:rPr lang="en-US" sz="3200" dirty="0"/>
            </a:br>
            <a:endParaRPr lang="en-US" sz="32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3200" dirty="0"/>
              <a:t>Hawkeye graduates earn $9,100 more each year compared to those with a high school diploma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0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Concurrent Enrollment – Career Academies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C306-F80F-4011-8D14-4FC314522551}"/>
              </a:ext>
            </a:extLst>
          </p:cNvPr>
          <p:cNvSpPr txBox="1"/>
          <p:nvPr/>
        </p:nvSpPr>
        <p:spPr>
          <a:xfrm>
            <a:off x="4383741" y="309282"/>
            <a:ext cx="76379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Hawkeye offers high school students the opportunity to earn college credit in high school - also known as concurrent enrollment. 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3200" b="0" dirty="0">
              <a:effectLst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25 School Districts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4,626 Students </a:t>
            </a:r>
            <a:endParaRPr lang="en-US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3200" b="0" dirty="0">
                <a:effectLst/>
              </a:rPr>
            </a:b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$4.8 Million - Tuition savings to hard-working families </a:t>
            </a:r>
            <a:endParaRPr lang="en-US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7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Concurrent Enrollment – Career Academies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C306-F80F-4011-8D14-4FC314522551}"/>
              </a:ext>
            </a:extLst>
          </p:cNvPr>
          <p:cNvSpPr txBox="1"/>
          <p:nvPr/>
        </p:nvSpPr>
        <p:spPr>
          <a:xfrm>
            <a:off x="4383741" y="309282"/>
            <a:ext cx="763793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Waverly-Shell Rock					322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Denver 									133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Janesville									  35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Sumner Fredericksburg 	        105    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Tripoli 								          49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Credits Earned 		   	  4900</a:t>
            </a:r>
            <a:b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Tuition Saved 			$1,000,000</a:t>
            </a:r>
            <a:br>
              <a:rPr lang="en-US" b="0" dirty="0">
                <a:effectLst/>
              </a:rPr>
            </a:b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8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/>
          </a:bodyPr>
          <a:lstStyle/>
          <a:p>
            <a:r>
              <a:rPr lang="en-US" sz="5400" dirty="0"/>
              <a:t>Training Partners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C306-F80F-4011-8D14-4FC314522551}"/>
              </a:ext>
            </a:extLst>
          </p:cNvPr>
          <p:cNvSpPr txBox="1"/>
          <p:nvPr/>
        </p:nvSpPr>
        <p:spPr>
          <a:xfrm>
            <a:off x="4383741" y="309282"/>
            <a:ext cx="763793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Hawkeye provides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training for new businesses and expanding businesses </a:t>
            </a: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Training partners include: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Advanced Heat Corp, Waterloo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GMT Corporation, Waverly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Iowa Laser Technology, Cedar Falls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Engineering Metals, Cedar Falls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Jerald Sulky Company, Waterloo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John Deere, Waterloo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Nestle, Waverly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Tyson Fresh Meats, Waterloo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VGM Group, Waterloo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Viking Pump, Cedar Falls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Wapsie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Creamery, Independence</a:t>
            </a:r>
          </a:p>
        </p:txBody>
      </p:sp>
    </p:spTree>
    <p:extLst>
      <p:ext uri="{BB962C8B-B14F-4D97-AF65-F5344CB8AC3E}">
        <p14:creationId xmlns:p14="http://schemas.microsoft.com/office/powerpoint/2010/main" val="339215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D19F-55C3-48B5-A9E4-6ECC3A7A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2113876"/>
            <a:ext cx="3200400" cy="2286000"/>
          </a:xfrm>
        </p:spPr>
        <p:txBody>
          <a:bodyPr>
            <a:normAutofit/>
          </a:bodyPr>
          <a:lstStyle/>
          <a:p>
            <a:r>
              <a:rPr lang="en-US" sz="5400" dirty="0"/>
              <a:t>Training Partners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8C306-F80F-4011-8D14-4FC314522551}"/>
              </a:ext>
            </a:extLst>
          </p:cNvPr>
          <p:cNvSpPr txBox="1"/>
          <p:nvPr/>
        </p:nvSpPr>
        <p:spPr>
          <a:xfrm>
            <a:off x="4298888" y="58846"/>
            <a:ext cx="76379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 Enforcement Agencies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Bremer County Sheriff’s Office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Waverly Police Department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Denver Police Department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Janesville Police Department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Tripoli Police Department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Sumner Police Department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  <a:buFont typeface="Wingdings" panose="05000000000000000000" pitchFamily="2" charset="2"/>
              <a:buChar char="v"/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Clr>
                <a:srgbClr val="FE6100"/>
              </a:buClr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7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CA55-6DDD-4BAD-A4E3-2B804F59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Hawkeye Graduates</a:t>
            </a:r>
          </a:p>
        </p:txBody>
      </p:sp>
      <p:grpSp>
        <p:nvGrpSpPr>
          <p:cNvPr id="3" name="Google Shape;288;p14">
            <a:extLst>
              <a:ext uri="{FF2B5EF4-FFF2-40B4-BE49-F238E27FC236}">
                <a16:creationId xmlns:a16="http://schemas.microsoft.com/office/drawing/2014/main" id="{3823C437-5C3D-4DB4-8C31-8AFE39C7EEE4}"/>
              </a:ext>
            </a:extLst>
          </p:cNvPr>
          <p:cNvGrpSpPr/>
          <p:nvPr/>
        </p:nvGrpSpPr>
        <p:grpSpPr>
          <a:xfrm>
            <a:off x="1085146" y="1904600"/>
            <a:ext cx="4886734" cy="3519750"/>
            <a:chOff x="339047" y="1618377"/>
            <a:chExt cx="5812737" cy="4186719"/>
          </a:xfrm>
        </p:grpSpPr>
        <p:pic>
          <p:nvPicPr>
            <p:cNvPr id="4" name="Google Shape;289;p14">
              <a:extLst>
                <a:ext uri="{FF2B5EF4-FFF2-40B4-BE49-F238E27FC236}">
                  <a16:creationId xmlns:a16="http://schemas.microsoft.com/office/drawing/2014/main" id="{39E60714-528C-4701-BA8B-F59247E363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047" y="1618377"/>
              <a:ext cx="5812737" cy="41867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90;p14">
              <a:extLst>
                <a:ext uri="{FF2B5EF4-FFF2-40B4-BE49-F238E27FC236}">
                  <a16:creationId xmlns:a16="http://schemas.microsoft.com/office/drawing/2014/main" id="{3B347357-D25E-4D76-A35D-99A9F58A5F4E}"/>
                </a:ext>
              </a:extLst>
            </p:cNvPr>
            <p:cNvSpPr txBox="1"/>
            <p:nvPr/>
          </p:nvSpPr>
          <p:spPr>
            <a:xfrm>
              <a:off x="1147820" y="1941279"/>
              <a:ext cx="3792349" cy="1679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>
                <a:buClr>
                  <a:srgbClr val="0051A6"/>
                </a:buClr>
                <a:buSzPts val="8000"/>
                <a:buFont typeface="Arial"/>
                <a:buNone/>
              </a:pPr>
              <a:r>
                <a:rPr lang="en-US" sz="8000" b="1" kern="0">
                  <a:solidFill>
                    <a:srgbClr val="0051A6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lang="en-US" sz="8000" b="1" kern="0">
                  <a:solidFill>
                    <a:srgbClr val="0051A6"/>
                  </a:solidFill>
                  <a:latin typeface="Arial"/>
                  <a:cs typeface="Arial"/>
                  <a:sym typeface="Arial"/>
                </a:rPr>
                <a:t>8</a:t>
              </a:r>
              <a:r>
                <a:rPr lang="en-US" sz="8000" b="1" kern="0">
                  <a:solidFill>
                    <a:srgbClr val="0051A6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914400">
                <a:buClr>
                  <a:srgbClr val="0051A6"/>
                </a:buClr>
                <a:buSzPts val="2800"/>
                <a:buFont typeface="Arial"/>
                <a:buNone/>
              </a:pPr>
              <a:r>
                <a:rPr lang="en-US" sz="2800" b="1" kern="0">
                  <a:solidFill>
                    <a:srgbClr val="0051A6"/>
                  </a:solidFill>
                  <a:latin typeface="Arial"/>
                  <a:ea typeface="Arial"/>
                  <a:cs typeface="Arial"/>
                  <a:sym typeface="Arial"/>
                </a:rPr>
                <a:t>of Hawkeye students are from Iowa</a:t>
              </a: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Google Shape;289;p14">
            <a:extLst>
              <a:ext uri="{FF2B5EF4-FFF2-40B4-BE49-F238E27FC236}">
                <a16:creationId xmlns:a16="http://schemas.microsoft.com/office/drawing/2014/main" id="{CBB79E62-7EF8-48F5-BEC0-662497B777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546" y="2057000"/>
            <a:ext cx="4886734" cy="351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66D91D-2E84-4BAE-883F-528DF334E69E}"/>
              </a:ext>
            </a:extLst>
          </p:cNvPr>
          <p:cNvSpPr txBox="1"/>
          <p:nvPr/>
        </p:nvSpPr>
        <p:spPr>
          <a:xfrm>
            <a:off x="1765077" y="2321019"/>
            <a:ext cx="357340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A6"/>
              </a:buClr>
              <a:buSzPts val="80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51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8000" b="1" kern="0" dirty="0">
                <a:solidFill>
                  <a:srgbClr val="0051A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51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A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51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Hawkeye </a:t>
            </a:r>
            <a:r>
              <a:rPr lang="en-US" sz="2800" b="1" kern="0" dirty="0">
                <a:solidFill>
                  <a:srgbClr val="0051A6"/>
                </a:solidFill>
                <a:latin typeface="Arial"/>
                <a:ea typeface="Arial"/>
                <a:cs typeface="Arial"/>
                <a:sym typeface="Arial"/>
              </a:rPr>
              <a:t>graduates stay in Iowa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70AC9-B7AE-468C-B5B0-5C02382B3724}"/>
              </a:ext>
            </a:extLst>
          </p:cNvPr>
          <p:cNvSpPr txBox="1"/>
          <p:nvPr/>
        </p:nvSpPr>
        <p:spPr>
          <a:xfrm>
            <a:off x="6387352" y="1811174"/>
            <a:ext cx="52712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51A6"/>
                </a:solidFill>
              </a:rPr>
              <a:t>Hawkeye has graduated more than 50,000 students since 1966!</a:t>
            </a:r>
          </a:p>
        </p:txBody>
      </p:sp>
    </p:spTree>
    <p:extLst>
      <p:ext uri="{BB962C8B-B14F-4D97-AF65-F5344CB8AC3E}">
        <p14:creationId xmlns:p14="http://schemas.microsoft.com/office/powerpoint/2010/main" val="1682894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4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6100"/>
      </a:accent1>
      <a:accent2>
        <a:srgbClr val="0051A6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Custom 4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6100"/>
      </a:accent1>
      <a:accent2>
        <a:srgbClr val="0051A6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15072</TotalTime>
  <Words>1063</Words>
  <Application>Microsoft Office PowerPoint</Application>
  <PresentationFormat>Widescreen</PresentationFormat>
  <Paragraphs>178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SemiBold</vt:lpstr>
      <vt:lpstr>Wingdings</vt:lpstr>
      <vt:lpstr>Retrospect</vt:lpstr>
      <vt:lpstr>1_Retrospect</vt:lpstr>
      <vt:lpstr> </vt:lpstr>
      <vt:lpstr>PowerPoint Presentation</vt:lpstr>
      <vt:lpstr>Building our Workforce</vt:lpstr>
      <vt:lpstr>Hawkeye’s Impact </vt:lpstr>
      <vt:lpstr>Concurrent Enrollment – Career Academies </vt:lpstr>
      <vt:lpstr>Concurrent Enrollment – Career Academies </vt:lpstr>
      <vt:lpstr>Training Partners </vt:lpstr>
      <vt:lpstr>Training Partners </vt:lpstr>
      <vt:lpstr>Hawkeye Graduates</vt:lpstr>
      <vt:lpstr>PowerPoint Presentation</vt:lpstr>
      <vt:lpstr>Grundy Hall  </vt:lpstr>
      <vt:lpstr>PowerPoint Presentation</vt:lpstr>
      <vt:lpstr>Automation and Robotics Center </vt:lpstr>
      <vt:lpstr>Planning for the Future</vt:lpstr>
      <vt:lpstr>Planning for the Future</vt:lpstr>
      <vt:lpstr>Planning for the Future</vt:lpstr>
      <vt:lpstr>PowerPoint Presentation</vt:lpstr>
      <vt:lpstr>PowerPoint Presentation</vt:lpstr>
      <vt:lpstr>PowerPoint Presentation</vt:lpstr>
    </vt:vector>
  </TitlesOfParts>
  <Company>Hawkeye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Hawkeye Community College State of the College Address</dc:title>
  <dc:creator>Donna McNulty</dc:creator>
  <cp:lastModifiedBy>Mary Pat Moore</cp:lastModifiedBy>
  <cp:revision>572</cp:revision>
  <cp:lastPrinted>2022-10-24T15:38:49Z</cp:lastPrinted>
  <dcterms:created xsi:type="dcterms:W3CDTF">2015-07-31T19:14:26Z</dcterms:created>
  <dcterms:modified xsi:type="dcterms:W3CDTF">2023-06-13T18:51:05Z</dcterms:modified>
</cp:coreProperties>
</file>