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dc11f4511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dc11f4511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c11f4511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c11f4511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dc11f4511c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dc11f4511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dc11f4511c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dc11f4511c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dc11f4511c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dc11f4511c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dc11f4511c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dc11f4511c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617850" y="1074800"/>
            <a:ext cx="816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617850" y="1647500"/>
            <a:ext cx="8214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617850" y="1074800"/>
            <a:ext cx="816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617850" y="1074800"/>
            <a:ext cx="816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9" name="Google Shape;39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0" name="Google Shape;40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type="title"/>
          </p:nvPr>
        </p:nvSpPr>
        <p:spPr>
          <a:xfrm>
            <a:off x="617850" y="1074800"/>
            <a:ext cx="8166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800"/>
              <a:buNone/>
              <a:defRPr b="1" sz="2800">
                <a:solidFill>
                  <a:srgbClr val="FFCC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617850" y="1647500"/>
            <a:ext cx="8214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4.png"/><Relationship Id="rId7" Type="http://schemas.openxmlformats.org/officeDocument/2006/relationships/image" Target="../media/image2.png"/><Relationship Id="rId8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ctrTitle"/>
          </p:nvPr>
        </p:nvSpPr>
        <p:spPr>
          <a:xfrm>
            <a:off x="311700" y="744575"/>
            <a:ext cx="73611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Future of Work</a:t>
            </a:r>
            <a:endParaRPr/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389050" y="2797175"/>
            <a:ext cx="73611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Curiosity, </a:t>
            </a:r>
            <a:r>
              <a:rPr lang="en"/>
              <a:t>Adaptability, &amp; Lifelong Learning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32"/>
          </a:p>
        </p:txBody>
      </p:sp>
      <p:sp>
        <p:nvSpPr>
          <p:cNvPr id="57" name="Google Shape;57;p13"/>
          <p:cNvSpPr txBox="1"/>
          <p:nvPr/>
        </p:nvSpPr>
        <p:spPr>
          <a:xfrm>
            <a:off x="4787700" y="4300425"/>
            <a:ext cx="4305000" cy="5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32">
                <a:solidFill>
                  <a:schemeClr val="lt1"/>
                </a:solidFill>
              </a:rPr>
              <a:t>Robert Frederick, Director</a:t>
            </a:r>
            <a:endParaRPr sz="1232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32">
                <a:solidFill>
                  <a:schemeClr val="lt1"/>
                </a:solidFill>
              </a:rPr>
              <a:t>UNI Career Services and Office of Student Employment</a:t>
            </a:r>
            <a:endParaRPr sz="1232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617850" y="1051575"/>
            <a:ext cx="1934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CONTEXT:</a:t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115125" y="1510875"/>
            <a:ext cx="3357600" cy="20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1800"/>
              <a:buFont typeface="Calibri"/>
              <a:buChar char="●"/>
            </a:pPr>
            <a:r>
              <a:rPr lang="en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Buggy Whips</a:t>
            </a:r>
            <a:endParaRPr>
              <a:solidFill>
                <a:srgbClr val="FFD9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1800"/>
              <a:buFont typeface="Calibri"/>
              <a:buChar char="●"/>
            </a:pPr>
            <a:r>
              <a:rPr lang="en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Daily Life</a:t>
            </a:r>
            <a:endParaRPr>
              <a:solidFill>
                <a:srgbClr val="FFD9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1800"/>
              <a:buFont typeface="Calibri"/>
              <a:buChar char="●"/>
            </a:pPr>
            <a:r>
              <a:rPr lang="en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The Nature of Businesses</a:t>
            </a:r>
            <a:endParaRPr>
              <a:solidFill>
                <a:srgbClr val="FFD9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 rotWithShape="1">
          <a:blip r:embed="rId3">
            <a:alphaModFix/>
          </a:blip>
          <a:srcRect b="0" l="0" r="0" t="-4986"/>
          <a:stretch/>
        </p:blipFill>
        <p:spPr>
          <a:xfrm>
            <a:off x="5136525" y="253225"/>
            <a:ext cx="3906900" cy="4794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2550" y="3170900"/>
            <a:ext cx="1694148" cy="1694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94175" y="2219050"/>
            <a:ext cx="2762226" cy="282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82975" y="3552675"/>
            <a:ext cx="2208076" cy="149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09775" y="115250"/>
            <a:ext cx="2939132" cy="21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524900" y="115250"/>
            <a:ext cx="3518525" cy="210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617850" y="1074800"/>
            <a:ext cx="816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of Work</a:t>
            </a:r>
            <a:r>
              <a:rPr lang="en"/>
              <a:t>:</a:t>
            </a:r>
            <a:endParaRPr/>
          </a:p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746575" y="1594325"/>
            <a:ext cx="7548900" cy="332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From </a:t>
            </a:r>
            <a:r>
              <a:rPr lang="en" sz="17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14K to 100K</a:t>
            </a:r>
            <a:r>
              <a:rPr lang="en"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job posting</a:t>
            </a:r>
            <a:endParaRPr sz="1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“Up the down escalator”  - </a:t>
            </a:r>
            <a:r>
              <a:rPr lang="en" sz="17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Lifelong Learning</a:t>
            </a:r>
            <a:endParaRPr sz="1700">
              <a:solidFill>
                <a:srgbClr val="FFD9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7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Automation - </a:t>
            </a:r>
            <a:r>
              <a:rPr lang="en"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"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nything binary, repetitive, routine or algorithm capable</a:t>
            </a:r>
            <a:endParaRPr sz="1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7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Intelligence Augmentation</a:t>
            </a:r>
            <a:r>
              <a:rPr lang="en"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- not replacing you but enhancing you</a:t>
            </a:r>
            <a:endParaRPr sz="1700">
              <a:solidFill>
                <a:srgbClr val="FFD9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Collaborative robots - </a:t>
            </a:r>
            <a:r>
              <a:rPr lang="en" sz="17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COBOTS</a:t>
            </a:r>
            <a:endParaRPr sz="1700">
              <a:solidFill>
                <a:srgbClr val="FFD9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7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Platforms </a:t>
            </a:r>
            <a:r>
              <a:rPr lang="en"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rather than companies (Uber/YouTube) + monetized work vs. jobs</a:t>
            </a:r>
            <a:endParaRPr sz="1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6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" sz="16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lternative</a:t>
            </a:r>
            <a:r>
              <a:rPr lang="en" sz="17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Work</a:t>
            </a:r>
            <a:r>
              <a:rPr lang="en"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arrangements. Between</a:t>
            </a:r>
            <a:r>
              <a:rPr lang="en"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2010-2020, 88% of net new jobs came from I</a:t>
            </a:r>
            <a:r>
              <a:rPr lang="en"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ndependent contractors &amp; contingent labor</a:t>
            </a:r>
            <a:endParaRPr sz="1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7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Distribution </a:t>
            </a:r>
            <a:r>
              <a:rPr lang="en"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of work &amp; distributed work models - “parts, </a:t>
            </a:r>
            <a:r>
              <a:rPr lang="en"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pieces &amp; people</a:t>
            </a:r>
            <a:r>
              <a:rPr lang="en"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from everywhere”</a:t>
            </a:r>
            <a:endParaRPr sz="1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7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“Jump Ball”</a:t>
            </a:r>
            <a:r>
              <a:rPr lang="en"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- bid, proposal and contest work via crowdsourcing</a:t>
            </a:r>
            <a:endParaRPr sz="1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7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No Racial or Ethnic Majority </a:t>
            </a:r>
            <a:r>
              <a:rPr lang="en"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by 2045 </a:t>
            </a:r>
            <a:endParaRPr sz="1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611025" y="1105700"/>
            <a:ext cx="7756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of Work</a:t>
            </a:r>
            <a:r>
              <a:rPr lang="en"/>
              <a:t>:</a:t>
            </a:r>
            <a:endParaRPr sz="1800"/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692625" y="1404725"/>
            <a:ext cx="8368500" cy="341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Disaggregated work &amp; micro tasks = highly</a:t>
            </a:r>
            <a:r>
              <a:rPr lang="en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 sz="17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Fluid Workforce</a:t>
            </a:r>
            <a:endParaRPr b="1" sz="1700">
              <a:solidFill>
                <a:srgbClr val="FFD9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b="1" lang="en" sz="16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AI </a:t>
            </a:r>
            <a:r>
              <a:rPr b="1" lang="en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 </a:t>
            </a:r>
            <a:r>
              <a:rPr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 existential threat and a transformational opportunity?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b="1" lang="en" sz="17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Right to Disconnect</a:t>
            </a:r>
            <a:r>
              <a:rPr lang="en" sz="160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-fundamental human right? 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Tracking systems more closely monitoring all workers’ performance </a:t>
            </a:r>
            <a:endParaRPr sz="1600">
              <a:solidFill>
                <a:srgbClr val="FFD9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6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Global Labor Force</a:t>
            </a:r>
            <a:r>
              <a:rPr lang="en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– remote work means workers from everywhere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6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The Human Economy</a:t>
            </a:r>
            <a:r>
              <a:rPr lang="en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(agrarian, industrial, service, human)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60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IOT </a:t>
            </a:r>
            <a:r>
              <a:rPr lang="en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– internet of things= big data and constant analytics (good data vs. big data)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60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High speed</a:t>
            </a:r>
            <a:r>
              <a:rPr lang="en" sz="1600">
                <a:solidFill>
                  <a:srgbClr val="E6913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internet as a utility - water, gas, electric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Loss of real or perceived job security, benefits, retirement &amp; organized labor - </a:t>
            </a:r>
            <a:r>
              <a:rPr lang="en" sz="16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New Social Contract</a:t>
            </a:r>
            <a:endParaRPr sz="1200">
              <a:solidFill>
                <a:srgbClr val="FFD9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●"/>
            </a:pPr>
            <a:r>
              <a:rPr lang="en" sz="16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Contingent Labor Companies</a:t>
            </a:r>
            <a:r>
              <a:rPr lang="en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- AQUENT, CREATIVE CIRCLE, UPWORK, FIVERR etc…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370350" y="1074800"/>
            <a:ext cx="816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</a:t>
            </a:r>
            <a:r>
              <a:rPr lang="en"/>
              <a:t>Employees</a:t>
            </a:r>
            <a:r>
              <a:rPr lang="en"/>
              <a:t>:</a:t>
            </a:r>
            <a:endParaRPr/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573175" y="1647500"/>
            <a:ext cx="7420800" cy="319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Calibri"/>
              <a:buChar char="●"/>
            </a:pPr>
            <a:r>
              <a:rPr b="1" lang="en" sz="17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"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uriosity, </a:t>
            </a:r>
            <a:r>
              <a:rPr b="1" lang="en" sz="17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"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n"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aptability, &amp; </a:t>
            </a:r>
            <a:r>
              <a:rPr b="1" lang="en" sz="17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"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ifelong</a:t>
            </a:r>
            <a:r>
              <a:rPr lang="en"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 sz="17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"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earning (CALL)</a:t>
            </a:r>
            <a:endParaRPr sz="1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Calibri"/>
              <a:buChar char="●"/>
            </a:pPr>
            <a:r>
              <a:rPr b="1" lang="en" sz="17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Core</a:t>
            </a:r>
            <a:r>
              <a:rPr lang="en"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Competencies</a:t>
            </a:r>
            <a:r>
              <a:rPr lang="en"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&amp; Learning</a:t>
            </a:r>
            <a:r>
              <a:rPr b="1" lang="en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 sz="17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how to learn </a:t>
            </a:r>
            <a:endParaRPr b="1"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Calibri"/>
              <a:buChar char="●"/>
            </a:pPr>
            <a:r>
              <a:rPr lang="en"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Preparing for jobs that have</a:t>
            </a:r>
            <a:r>
              <a:rPr lang="en" sz="13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 sz="17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not been invented yet</a:t>
            </a:r>
            <a:endParaRPr b="1" sz="1700">
              <a:solidFill>
                <a:srgbClr val="FFD9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Calibri"/>
              <a:buChar char="●"/>
            </a:pPr>
            <a:r>
              <a:rPr lang="en"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Learn from multiple platforms in an </a:t>
            </a:r>
            <a:r>
              <a:rPr b="1" lang="en" sz="17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asymmetrical</a:t>
            </a:r>
            <a:r>
              <a:rPr lang="en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environment</a:t>
            </a:r>
            <a:endParaRPr sz="1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Calibri"/>
              <a:buChar char="●"/>
            </a:pPr>
            <a:r>
              <a:rPr lang="en"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"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earn</a:t>
            </a:r>
            <a:r>
              <a:rPr lang="en" sz="13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 sz="15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b="1" lang="en" sz="17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ast</a:t>
            </a:r>
            <a:r>
              <a:rPr lang="en"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&amp;</a:t>
            </a:r>
            <a:r>
              <a:rPr lang="en"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 sz="17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on your own</a:t>
            </a:r>
            <a:endParaRPr b="1"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Calibri"/>
              <a:buChar char="●"/>
            </a:pPr>
            <a:r>
              <a:rPr b="1" lang="en" sz="17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“DRIVE”</a:t>
            </a:r>
            <a:r>
              <a:rPr lang="en"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- Autonomy, mastery and purpose</a:t>
            </a:r>
            <a:endParaRPr sz="1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Calibri"/>
              <a:buChar char="●"/>
            </a:pPr>
            <a:r>
              <a:rPr lang="en"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Being tech-savvy is an </a:t>
            </a:r>
            <a:r>
              <a:rPr b="1" lang="en" sz="17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essential skill</a:t>
            </a:r>
            <a:r>
              <a:rPr b="1" lang="en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 all</a:t>
            </a:r>
            <a:endParaRPr b="1" sz="1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Calibri"/>
              <a:buChar char="●"/>
            </a:pPr>
            <a:r>
              <a:rPr lang="en"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Not about</a:t>
            </a:r>
            <a:r>
              <a:rPr b="1" lang="en" sz="17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 logging hours</a:t>
            </a:r>
            <a:r>
              <a:rPr lang="en"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– project-based work mentality</a:t>
            </a:r>
            <a:endParaRPr sz="1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Calibri"/>
              <a:buChar char="●"/>
            </a:pPr>
            <a:r>
              <a:rPr b="1" lang="en" sz="17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Earn &amp; Learn</a:t>
            </a:r>
            <a:r>
              <a:rPr lang="en"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world of work</a:t>
            </a:r>
            <a:endParaRPr sz="1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Calibri"/>
              <a:buChar char="●"/>
            </a:pPr>
            <a:r>
              <a:rPr b="1" lang="en" sz="16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b="1" lang="en" sz="17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ife Balance</a:t>
            </a:r>
            <a:r>
              <a:rPr lang="en"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vs. Work-Life Balance</a:t>
            </a:r>
            <a:endParaRPr sz="1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617850" y="1074800"/>
            <a:ext cx="816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</a:t>
            </a:r>
            <a:r>
              <a:rPr lang="en"/>
              <a:t>Things I’m reading about….</a:t>
            </a:r>
            <a:endParaRPr/>
          </a:p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527050" y="1647500"/>
            <a:ext cx="6644100" cy="352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●"/>
            </a:pPr>
            <a:r>
              <a:rPr b="1"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Being human has great value - curiosity, imagination, innovation, empathy, love, compassion, sensing, feeling, laughing, crying...i.e not being a machine</a:t>
            </a:r>
            <a:endParaRPr b="1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●"/>
            </a:pPr>
            <a:r>
              <a:rPr b="1"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Successful organizations will be designed and organized to maximize what humans are capable of thinking, creating, and doing in a world of machines</a:t>
            </a:r>
            <a:endParaRPr b="1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●"/>
            </a:pPr>
            <a:r>
              <a:rPr b="1"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Evolving Perception of Higher Education - Earn &amp; Learn is the future of everything work and education</a:t>
            </a:r>
            <a:endParaRPr b="1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●"/>
            </a:pPr>
            <a:r>
              <a:rPr b="1"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Half-life of skill sets - Every Five Years</a:t>
            </a:r>
            <a:endParaRPr b="1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●"/>
            </a:pPr>
            <a:r>
              <a:rPr b="1"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24% of </a:t>
            </a:r>
            <a:r>
              <a:rPr b="1"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millennials</a:t>
            </a:r>
            <a:r>
              <a:rPr b="1"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believe</a:t>
            </a:r>
            <a:r>
              <a:rPr b="1"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its normal to move </a:t>
            </a:r>
            <a:r>
              <a:rPr b="1"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every</a:t>
            </a:r>
            <a:r>
              <a:rPr b="1"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2 years</a:t>
            </a:r>
            <a:endParaRPr b="1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Calibri"/>
              <a:buChar char="●"/>
            </a:pPr>
            <a:r>
              <a:rPr b="1" lang="en"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WSJ &amp; SHRM - Moving every 30 months increases life time earnings</a:t>
            </a:r>
            <a:endParaRPr b="1" sz="1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640975" y="1238250"/>
            <a:ext cx="6108900" cy="2752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350">
              <a:solidFill>
                <a:srgbClr val="444444"/>
              </a:solidFill>
              <a:highlight>
                <a:srgbClr val="FFD966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D966"/>
                </a:solidFill>
              </a:rPr>
              <a:t>“The future of work consists of learning a living.”</a:t>
            </a:r>
            <a:endParaRPr b="0" sz="2100">
              <a:solidFill>
                <a:srgbClr val="FFD966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D966"/>
                </a:solidFill>
              </a:rPr>
              <a:t>Marshall McLuhan</a:t>
            </a:r>
            <a:endParaRPr sz="1500">
              <a:solidFill>
                <a:srgbClr val="FFD9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D9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D96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D966"/>
                </a:solidFill>
              </a:rPr>
              <a:t>THANK YOU</a:t>
            </a:r>
            <a:endParaRPr sz="1500">
              <a:solidFill>
                <a:srgbClr val="FFD9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D9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D966"/>
              </a:solidFill>
            </a:endParaRPr>
          </a:p>
          <a:p>
            <a:pPr indent="457200" lvl="0" marL="2286000" rtl="0" algn="l">
              <a:spcBef>
                <a:spcPts val="23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D966"/>
              </a:solidFill>
            </a:endParaRPr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796650" y="3991050"/>
            <a:ext cx="6644100" cy="9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